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7C9"/>
    <a:srgbClr val="2952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snapToGrid="0">
      <p:cViewPr varScale="1">
        <p:scale>
          <a:sx n="112" d="100"/>
          <a:sy n="112" d="100"/>
        </p:scale>
        <p:origin x="51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D2A547-F224-4066-ADB2-43761C66D291}"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01150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400386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86000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65363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2A547-F224-4066-ADB2-43761C66D291}"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4530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D2A547-F224-4066-ADB2-43761C66D291}" type="datetimeFigureOut">
              <a:rPr lang="en-US" smtClean="0"/>
              <a:t>3/15/19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49332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D2A547-F224-4066-ADB2-43761C66D291}" type="datetimeFigureOut">
              <a:rPr lang="en-US" smtClean="0"/>
              <a:t>3/15/19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61847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D2A547-F224-4066-ADB2-43761C66D291}" type="datetimeFigureOut">
              <a:rPr lang="en-US" smtClean="0"/>
              <a:t>3/15/19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7064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2A547-F224-4066-ADB2-43761C66D291}" type="datetimeFigureOut">
              <a:rPr lang="en-US" smtClean="0"/>
              <a:t>3/15/19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51633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3/15/19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93913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3/15/19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8791773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2A547-F224-4066-ADB2-43761C66D291}" type="datetimeFigureOut">
              <a:rPr lang="en-US" smtClean="0"/>
              <a:t>3/15/19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DAC10-C0DA-4188-AA09-51C2E8597796}" type="slidenum">
              <a:rPr lang="en-US" smtClean="0"/>
              <a:t>‹#›</a:t>
            </a:fld>
            <a:endParaRPr lang="en-US"/>
          </a:p>
        </p:txBody>
      </p:sp>
    </p:spTree>
    <p:extLst>
      <p:ext uri="{BB962C8B-B14F-4D97-AF65-F5344CB8AC3E}">
        <p14:creationId xmlns:p14="http://schemas.microsoft.com/office/powerpoint/2010/main" val="2048554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46A7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Video &amp; Audio Door Systems Battle Card</a:t>
            </a:r>
          </a:p>
        </p:txBody>
      </p:sp>
      <p:sp>
        <p:nvSpPr>
          <p:cNvPr id="5" name="TextBox 4"/>
          <p:cNvSpPr txBox="1"/>
          <p:nvPr/>
        </p:nvSpPr>
        <p:spPr>
          <a:xfrm>
            <a:off x="190619" y="1047309"/>
            <a:ext cx="2984740" cy="369332"/>
          </a:xfrm>
          <a:prstGeom prst="rect">
            <a:avLst/>
          </a:prstGeom>
          <a:noFill/>
        </p:spPr>
        <p:txBody>
          <a:bodyPr wrap="square" rtlCol="0">
            <a:spAutoFit/>
          </a:bodyPr>
          <a:lstStyle/>
          <a:p>
            <a:r>
              <a:rPr lang="en-US" dirty="0">
                <a:solidFill>
                  <a:srgbClr val="46A7C9"/>
                </a:solidFill>
                <a:latin typeface="Open Sans" panose="020B0606030504020204" pitchFamily="34" charset="0"/>
                <a:ea typeface="Open Sans" panose="020B0606030504020204" pitchFamily="34" charset="0"/>
                <a:cs typeface="Open Sans" panose="020B0606030504020204" pitchFamily="34" charset="0"/>
              </a:rPr>
              <a:t>Door Systems Positioning</a:t>
            </a:r>
          </a:p>
        </p:txBody>
      </p:sp>
      <p:sp>
        <p:nvSpPr>
          <p:cNvPr id="6" name="TextBox 5"/>
          <p:cNvSpPr txBox="1"/>
          <p:nvPr/>
        </p:nvSpPr>
        <p:spPr>
          <a:xfrm>
            <a:off x="5615796" y="1009445"/>
            <a:ext cx="3756804" cy="369332"/>
          </a:xfrm>
          <a:prstGeom prst="rect">
            <a:avLst/>
          </a:prstGeom>
          <a:noFill/>
        </p:spPr>
        <p:txBody>
          <a:bodyPr wrap="square" rtlCol="0">
            <a:spAutoFit/>
          </a:bodyPr>
          <a:lstStyle/>
          <a:p>
            <a:r>
              <a:rPr lang="en-US" dirty="0">
                <a:solidFill>
                  <a:srgbClr val="46A7C9"/>
                </a:solidFill>
                <a:latin typeface="Open Sans" panose="020B0606030504020204" pitchFamily="34" charset="0"/>
                <a:ea typeface="Open Sans" panose="020B0606030504020204" pitchFamily="34" charset="0"/>
                <a:cs typeface="Open Sans" panose="020B0606030504020204" pitchFamily="34" charset="0"/>
              </a:rPr>
              <a:t>GDS3710 Competitive Features</a:t>
            </a:r>
          </a:p>
        </p:txBody>
      </p:sp>
      <p:sp>
        <p:nvSpPr>
          <p:cNvPr id="12" name="TextBox 11"/>
          <p:cNvSpPr txBox="1"/>
          <p:nvPr/>
        </p:nvSpPr>
        <p:spPr>
          <a:xfrm>
            <a:off x="211652" y="1416641"/>
            <a:ext cx="5237697" cy="1477328"/>
          </a:xfrm>
          <a:prstGeom prst="rect">
            <a:avLst/>
          </a:prstGeom>
          <a:noFill/>
        </p:spPr>
        <p:txBody>
          <a:bodyPr wrap="square" rtlCol="0">
            <a:spAutoFi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Whether it be a video surveillance solution or an audio-only intercom and facility access solution, our GDS series from Grandstream provides options for various needs. Perfect for residential and commercial areas that not only need to be monitored but also require facility access. Integration with other Grandstream endpoints turn our GDS series into a complete intercom, facility access and video surveillance solution.</a:t>
            </a:r>
          </a:p>
          <a:p>
            <a:endParaRPr lang="en-US" dirty="0"/>
          </a:p>
        </p:txBody>
      </p:sp>
      <p:sp>
        <p:nvSpPr>
          <p:cNvPr id="13" name="TextBox 12"/>
          <p:cNvSpPr txBox="1"/>
          <p:nvPr/>
        </p:nvSpPr>
        <p:spPr>
          <a:xfrm>
            <a:off x="5615796" y="1199471"/>
            <a:ext cx="6044241" cy="3139321"/>
          </a:xfrm>
          <a:prstGeom prst="rect">
            <a:avLst/>
          </a:prstGeom>
          <a:noFill/>
        </p:spPr>
        <p:txBody>
          <a:bodyPr wrap="square" rtlCol="0">
            <a:spAutoFit/>
          </a:bodyPr>
          <a:lstStyle/>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180-degree video viewing angle for wall-to-wall coverage (</a:t>
            </a:r>
            <a:r>
              <a:rPr lang="en-US" sz="1200" dirty="0">
                <a:latin typeface="Open Sans" panose="020B0606030504020204" pitchFamily="34" charset="0"/>
              </a:rPr>
              <a:t>180° x 150°)</a:t>
            </a: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Outstanding video resolutions and performance (</a:t>
            </a:r>
            <a:r>
              <a:rPr lang="en-US" sz="1200" dirty="0">
                <a:latin typeface="Open Sans" panose="020B0606030504020204" pitchFamily="34" charset="0"/>
              </a:rPr>
              <a:t>1920 x 1080p)</a:t>
            </a: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Integrates with existing security systems, door openers, etc. (</a:t>
            </a:r>
            <a:r>
              <a:rPr lang="en-US" sz="1200" dirty="0">
                <a:latin typeface="Open Sans" panose="020B0606030504020204" pitchFamily="34" charset="0"/>
              </a:rPr>
              <a:t>RS485, IN &amp; OUT </a:t>
            </a:r>
            <a:r>
              <a:rPr lang="en-US" sz="1200" dirty="0" err="1">
                <a:latin typeface="Open Sans" panose="020B0606030504020204" pitchFamily="34" charset="0"/>
              </a:rPr>
              <a:t>Wiegand</a:t>
            </a:r>
            <a:r>
              <a:rPr lang="en-US" sz="1200" dirty="0">
                <a:latin typeface="Open Sans" panose="020B0606030504020204" pitchFamily="34" charset="0"/>
              </a:rPr>
              <a:t> 26)</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Seamless integration with other Grandstream endpoints- GXP phones, GXV video phones, DECT phones, GS-Wave app, and NVR’s to provide an integrated surveillance, facility access and intercom solution.</a:t>
            </a:r>
            <a:br>
              <a:rPr lang="en-US" sz="1200" dirty="0">
                <a:latin typeface="Open Sans" panose="020B0606030504020204" pitchFamily="34" charset="0"/>
                <a:ea typeface="Open Sans" panose="020B0606030504020204" pitchFamily="34" charset="0"/>
                <a:cs typeface="Open Sans" panose="020B0606030504020204" pitchFamily="34" charset="0"/>
              </a:rPr>
            </a:b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More features and advanced technology for your money compared to other vendor offerings within this price range (</a:t>
            </a:r>
            <a:r>
              <a:rPr lang="en-US" sz="1200" dirty="0" err="1">
                <a:latin typeface="Open Sans" panose="020B0606030504020204" pitchFamily="34" charset="0"/>
                <a:ea typeface="Open Sans" panose="020B0606030504020204" pitchFamily="34" charset="0"/>
                <a:cs typeface="Open Sans" panose="020B0606030504020204" pitchFamily="34" charset="0"/>
              </a:rPr>
              <a:t>Fanvil</a:t>
            </a:r>
            <a:r>
              <a:rPr lang="en-US" sz="1200" dirty="0">
                <a:latin typeface="Open Sans" panose="020B0606030504020204" pitchFamily="34" charset="0"/>
                <a:ea typeface="Open Sans" panose="020B0606030504020204" pitchFamily="34" charset="0"/>
                <a:cs typeface="Open Sans" panose="020B0606030504020204" pitchFamily="34" charset="0"/>
              </a:rPr>
              <a:t>, 2N, </a:t>
            </a:r>
            <a:r>
              <a:rPr lang="en-US" sz="1200" dirty="0" err="1">
                <a:latin typeface="Open Sans" panose="020B0606030504020204" pitchFamily="34" charset="0"/>
                <a:ea typeface="Open Sans" panose="020B0606030504020204" pitchFamily="34" charset="0"/>
                <a:cs typeface="Open Sans" panose="020B0606030504020204" pitchFamily="34" charset="0"/>
              </a:rPr>
              <a:t>Mobotix</a:t>
            </a:r>
            <a:r>
              <a:rPr lang="en-US" sz="1200" dirty="0">
                <a:latin typeface="Open Sans" panose="020B0606030504020204" pitchFamily="34" charset="0"/>
                <a:ea typeface="Open Sans" panose="020B0606030504020204" pitchFamily="34" charset="0"/>
                <a:cs typeface="Open Sans" panose="020B0606030504020204" pitchFamily="34" charset="0"/>
              </a:rPr>
              <a:t> )</a:t>
            </a:r>
          </a:p>
          <a:p>
            <a:r>
              <a:rPr lang="en-US" sz="1200" dirty="0">
                <a:latin typeface="Open Sans" panose="020B0606030504020204" pitchFamily="34" charset="0"/>
                <a:ea typeface="Open Sans" panose="020B0606030504020204" pitchFamily="34" charset="0"/>
                <a:cs typeface="Open Sans" panose="020B0606030504020204" pitchFamily="34" charset="0"/>
              </a:rPr>
              <a:t> </a:t>
            </a:r>
          </a:p>
          <a:p>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990791058"/>
              </p:ext>
            </p:extLst>
          </p:nvPr>
        </p:nvGraphicFramePr>
        <p:xfrm>
          <a:off x="359762" y="3937230"/>
          <a:ext cx="4978048" cy="2575560"/>
        </p:xfrm>
        <a:graphic>
          <a:graphicData uri="http://schemas.openxmlformats.org/drawingml/2006/table">
            <a:tbl>
              <a:tblPr firstRow="1" bandRow="1">
                <a:tableStyleId>{5940675A-B579-460E-94D1-54222C63F5DA}</a:tableStyleId>
              </a:tblPr>
              <a:tblGrid>
                <a:gridCol w="1608725">
                  <a:extLst>
                    <a:ext uri="{9D8B030D-6E8A-4147-A177-3AD203B41FA5}">
                      <a16:colId xmlns:a16="http://schemas.microsoft.com/office/drawing/2014/main" xmlns="" val="20000"/>
                    </a:ext>
                  </a:extLst>
                </a:gridCol>
                <a:gridCol w="1700543">
                  <a:extLst>
                    <a:ext uri="{9D8B030D-6E8A-4147-A177-3AD203B41FA5}">
                      <a16:colId xmlns:a16="http://schemas.microsoft.com/office/drawing/2014/main" xmlns="" val="20001"/>
                    </a:ext>
                  </a:extLst>
                </a:gridCol>
                <a:gridCol w="1668780">
                  <a:extLst>
                    <a:ext uri="{9D8B030D-6E8A-4147-A177-3AD203B41FA5}">
                      <a16:colId xmlns:a16="http://schemas.microsoft.com/office/drawing/2014/main" xmlns="" val="20002"/>
                    </a:ext>
                  </a:extLst>
                </a:gridCol>
              </a:tblGrid>
              <a:tr h="366714">
                <a:tc>
                  <a:txBody>
                    <a:bodyPr/>
                    <a:lstStyle/>
                    <a:p>
                      <a:endParaRPr lang="en-US" sz="1000" dirty="0">
                        <a:ln>
                          <a:solidFill>
                            <a:schemeClr val="bg1">
                              <a:lumMod val="65000"/>
                            </a:schemeClr>
                          </a:solidFill>
                        </a:ln>
                        <a:solidFill>
                          <a:schemeClr val="bg2">
                            <a:lumMod val="90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GDS3710</a:t>
                      </a:r>
                      <a:b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Video Door System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GDS3705</a:t>
                      </a:r>
                      <a:b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Audio Door System</a:t>
                      </a:r>
                    </a:p>
                  </a:txBody>
                  <a:tcPr/>
                </a:tc>
                <a:extLst>
                  <a:ext uri="{0D108BD9-81ED-4DB2-BD59-A6C34878D82A}">
                    <a16:rowId xmlns:a16="http://schemas.microsoft.com/office/drawing/2014/main" xmlns="" val="10000"/>
                  </a:ext>
                </a:extLst>
              </a:tr>
              <a:tr h="0">
                <a:tc>
                  <a:txBody>
                    <a:bodyPr/>
                    <a:lstStyle/>
                    <a:p>
                      <a:pPr algn="ctr"/>
                      <a:r>
                        <a:rPr lang="en-US" sz="1000" b="1" dirty="0">
                          <a:effectLst/>
                          <a:latin typeface="Open Sans" panose="020B0606030504020204" pitchFamily="34" charset="0"/>
                        </a:rPr>
                        <a:t>Max Video Resolution</a:t>
                      </a:r>
                    </a:p>
                  </a:txBody>
                  <a:tcPr marL="38100" marR="38100" marT="38100" marB="38100" anchor="ctr"/>
                </a:tc>
                <a:tc>
                  <a:txBody>
                    <a:bodyPr/>
                    <a:lstStyle/>
                    <a:p>
                      <a:pPr algn="ctr"/>
                      <a:r>
                        <a:rPr lang="en-US" sz="1000" dirty="0">
                          <a:effectLst/>
                          <a:latin typeface="Open Sans" panose="020B0606030504020204" pitchFamily="34" charset="0"/>
                        </a:rPr>
                        <a:t>1920 x 1080 </a:t>
                      </a:r>
                    </a:p>
                  </a:txBody>
                  <a:tcPr marL="38100" marR="38100" marT="38100" marB="38100" anchor="ctr"/>
                </a:tc>
                <a:tc>
                  <a:txBody>
                    <a:bodyPr/>
                    <a:lstStyle/>
                    <a:p>
                      <a:pPr algn="ctr"/>
                      <a:r>
                        <a:rPr lang="en-US" sz="1000" b="1">
                          <a:effectLst/>
                          <a:latin typeface="Open Sans" panose="020B0606030504020204" pitchFamily="34" charset="0"/>
                        </a:rPr>
                        <a:t>X</a:t>
                      </a:r>
                      <a:endParaRPr lang="en-US" sz="1000">
                        <a:effectLst/>
                        <a:latin typeface="Open Sans Semibold" panose="020B0606030504020204" pitchFamily="34" charset="0"/>
                      </a:endParaRPr>
                    </a:p>
                  </a:txBody>
                  <a:tcPr marL="38100" marR="38100" marT="38100" marB="38100" anchor="ctr"/>
                </a:tc>
                <a:extLst>
                  <a:ext uri="{0D108BD9-81ED-4DB2-BD59-A6C34878D82A}">
                    <a16:rowId xmlns:a16="http://schemas.microsoft.com/office/drawing/2014/main" xmlns="" val="10002"/>
                  </a:ext>
                </a:extLst>
              </a:tr>
              <a:tr h="238530">
                <a:tc>
                  <a:txBody>
                    <a:bodyPr/>
                    <a:lstStyle/>
                    <a:p>
                      <a:pPr algn="ctr"/>
                      <a:r>
                        <a:rPr lang="en-US" sz="1000" b="1" dirty="0">
                          <a:effectLst/>
                          <a:latin typeface="Open Sans" panose="020B0606030504020204" pitchFamily="34" charset="0"/>
                        </a:rPr>
                        <a:t>Lens Type</a:t>
                      </a:r>
                    </a:p>
                  </a:txBody>
                  <a:tcPr marL="38100" marR="38100" marT="38100" marB="38100" anchor="ctr"/>
                </a:tc>
                <a:tc>
                  <a:txBody>
                    <a:bodyPr/>
                    <a:lstStyle/>
                    <a:p>
                      <a:pPr algn="ctr"/>
                      <a:r>
                        <a:rPr lang="en-US" sz="1000" dirty="0">
                          <a:effectLst/>
                          <a:latin typeface="Open Sans" panose="020B0606030504020204" pitchFamily="34" charset="0"/>
                        </a:rPr>
                        <a:t>1/2”, F2.5, FOV: 180°(W) x 150°(H)</a:t>
                      </a:r>
                    </a:p>
                  </a:txBody>
                  <a:tcPr marL="38100" marR="38100" marT="38100" marB="38100" anchor="ctr"/>
                </a:tc>
                <a:tc>
                  <a:txBody>
                    <a:bodyPr/>
                    <a:lstStyle/>
                    <a:p>
                      <a:pPr algn="ctr"/>
                      <a:r>
                        <a:rPr lang="en-US" sz="1000" b="1" dirty="0">
                          <a:effectLst/>
                          <a:latin typeface="Open Sans" panose="020B0606030504020204" pitchFamily="34" charset="0"/>
                        </a:rPr>
                        <a:t>X</a:t>
                      </a:r>
                      <a:endParaRPr lang="en-US" sz="1000" dirty="0">
                        <a:effectLst/>
                        <a:latin typeface="Open Sans Semibold" panose="020B0606030504020204" pitchFamily="34" charset="0"/>
                      </a:endParaRPr>
                    </a:p>
                  </a:txBody>
                  <a:tcPr marL="38100" marR="38100" marT="38100" marB="38100" anchor="ctr"/>
                </a:tc>
                <a:extLst>
                  <a:ext uri="{0D108BD9-81ED-4DB2-BD59-A6C34878D82A}">
                    <a16:rowId xmlns:a16="http://schemas.microsoft.com/office/drawing/2014/main" xmlns="" val="10003"/>
                  </a:ext>
                </a:extLst>
              </a:tr>
              <a:tr h="248604">
                <a:tc>
                  <a:txBody>
                    <a:bodyPr/>
                    <a:lstStyle/>
                    <a:p>
                      <a:pPr algn="ctr"/>
                      <a:r>
                        <a:rPr lang="en-US" sz="1000" b="1" dirty="0">
                          <a:effectLst/>
                          <a:latin typeface="Open Sans" panose="020B0606030504020204" pitchFamily="34" charset="0"/>
                        </a:rPr>
                        <a:t>Video Codecs</a:t>
                      </a:r>
                    </a:p>
                  </a:txBody>
                  <a:tcPr marL="38100" marR="38100" marT="38100" marB="38100" anchor="ctr"/>
                </a:tc>
                <a:tc>
                  <a:txBody>
                    <a:bodyPr/>
                    <a:lstStyle/>
                    <a:p>
                      <a:pPr algn="ctr"/>
                      <a:r>
                        <a:rPr lang="en-US" sz="1000">
                          <a:effectLst/>
                          <a:latin typeface="Open Sans" panose="020B0606030504020204" pitchFamily="34" charset="0"/>
                        </a:rPr>
                        <a:t>H.264 High Profile, Motion JPEG</a:t>
                      </a:r>
                    </a:p>
                  </a:txBody>
                  <a:tcPr marL="38100" marR="38100" marT="38100" marB="38100" anchor="ctr"/>
                </a:tc>
                <a:tc>
                  <a:txBody>
                    <a:bodyPr/>
                    <a:lstStyle/>
                    <a:p>
                      <a:pPr algn="ctr"/>
                      <a:r>
                        <a:rPr lang="en-US" sz="1000" b="1" dirty="0">
                          <a:effectLst/>
                          <a:latin typeface="Open Sans" panose="020B0606030504020204" pitchFamily="34" charset="0"/>
                        </a:rPr>
                        <a:t>X</a:t>
                      </a:r>
                      <a:endParaRPr lang="en-US" sz="1000" dirty="0">
                        <a:effectLst/>
                        <a:latin typeface="Open Sans Semibold" panose="020B0606030504020204" pitchFamily="34" charset="0"/>
                      </a:endParaRPr>
                    </a:p>
                  </a:txBody>
                  <a:tcPr marL="38100" marR="38100" marT="38100" marB="38100" anchor="ctr"/>
                </a:tc>
                <a:extLst>
                  <a:ext uri="{0D108BD9-81ED-4DB2-BD59-A6C34878D82A}">
                    <a16:rowId xmlns:a16="http://schemas.microsoft.com/office/drawing/2014/main" xmlns="" val="10004"/>
                  </a:ext>
                </a:extLst>
              </a:tr>
              <a:tr h="186187">
                <a:tc>
                  <a:txBody>
                    <a:bodyPr/>
                    <a:lstStyle/>
                    <a:p>
                      <a:pPr algn="ctr"/>
                      <a:r>
                        <a:rPr lang="en-US" sz="1000" b="1" dirty="0">
                          <a:effectLst/>
                          <a:latin typeface="Open Sans" panose="020B0606030504020204" pitchFamily="34" charset="0"/>
                        </a:rPr>
                        <a:t>Voice Codecs</a:t>
                      </a:r>
                    </a:p>
                  </a:txBody>
                  <a:tcPr marL="38100" marR="38100" marT="38100" marB="38100" anchor="ctr"/>
                </a:tc>
                <a:tc>
                  <a:txBody>
                    <a:bodyPr/>
                    <a:lstStyle/>
                    <a:p>
                      <a:pPr algn="ctr"/>
                      <a:r>
                        <a:rPr lang="en-US" sz="1000" dirty="0">
                          <a:effectLst/>
                          <a:latin typeface="Open Sans" panose="020B0606030504020204" pitchFamily="34" charset="0"/>
                        </a:rPr>
                        <a:t>G.711</a:t>
                      </a:r>
                      <a:r>
                        <a:rPr lang="el-GR" sz="1000" dirty="0">
                          <a:effectLst/>
                          <a:latin typeface="Open Sans" panose="020B0606030504020204" pitchFamily="34" charset="0"/>
                        </a:rPr>
                        <a:t>μ/</a:t>
                      </a:r>
                      <a:r>
                        <a:rPr lang="en-US" sz="1000" dirty="0">
                          <a:effectLst/>
                          <a:latin typeface="Open Sans" panose="020B0606030504020204" pitchFamily="34" charset="0"/>
                        </a:rPr>
                        <a:t>a-law,G.722</a:t>
                      </a:r>
                    </a:p>
                  </a:txBody>
                  <a:tcPr marL="38100" marR="38100" marT="38100" marB="38100" anchor="ctr"/>
                </a:tc>
                <a:tc>
                  <a:txBody>
                    <a:bodyPr/>
                    <a:lstStyle/>
                    <a:p>
                      <a:pPr algn="ctr"/>
                      <a:r>
                        <a:rPr lang="en-US" sz="1000">
                          <a:effectLst/>
                          <a:latin typeface="Open Sans" panose="020B0606030504020204" pitchFamily="34" charset="0"/>
                        </a:rPr>
                        <a:t>G.711</a:t>
                      </a:r>
                      <a:r>
                        <a:rPr lang="el-GR" sz="1000">
                          <a:effectLst/>
                          <a:latin typeface="Open Sans" panose="020B0606030504020204" pitchFamily="34" charset="0"/>
                        </a:rPr>
                        <a:t>μ/</a:t>
                      </a:r>
                      <a:r>
                        <a:rPr lang="en-US" sz="1000">
                          <a:effectLst/>
                          <a:latin typeface="Open Sans" panose="020B0606030504020204" pitchFamily="34" charset="0"/>
                        </a:rPr>
                        <a:t>a-law,G.722</a:t>
                      </a:r>
                    </a:p>
                  </a:txBody>
                  <a:tcPr marL="38100" marR="38100" marT="38100" marB="38100" anchor="ctr"/>
                </a:tc>
                <a:extLst>
                  <a:ext uri="{0D108BD9-81ED-4DB2-BD59-A6C34878D82A}">
                    <a16:rowId xmlns:a16="http://schemas.microsoft.com/office/drawing/2014/main" xmlns="" val="10005"/>
                  </a:ext>
                </a:extLst>
              </a:tr>
              <a:tr h="260517">
                <a:tc>
                  <a:txBody>
                    <a:bodyPr/>
                    <a:lstStyle/>
                    <a:p>
                      <a:pPr algn="ctr"/>
                      <a:r>
                        <a:rPr lang="en-US" sz="1000" b="1" dirty="0">
                          <a:effectLst/>
                          <a:latin typeface="Open Sans" panose="020B0606030504020204" pitchFamily="34" charset="0"/>
                        </a:rPr>
                        <a:t>Audio Input</a:t>
                      </a:r>
                    </a:p>
                    <a:p>
                      <a:pPr algn="ctr"/>
                      <a:r>
                        <a:rPr lang="en-US" sz="1000" b="1" dirty="0">
                          <a:effectLst/>
                          <a:latin typeface="Open Sans" panose="020B0606030504020204" pitchFamily="34" charset="0"/>
                        </a:rPr>
                        <a:t>Audio Output</a:t>
                      </a:r>
                    </a:p>
                  </a:txBody>
                  <a:tcPr marL="38100" marR="38100" marT="38100" marB="38100" anchor="ctr"/>
                </a:tc>
                <a:tc>
                  <a:txBody>
                    <a:bodyPr/>
                    <a:lstStyle/>
                    <a:p>
                      <a:pPr algn="ctr"/>
                      <a:r>
                        <a:rPr lang="en-US" sz="1000" dirty="0">
                          <a:effectLst/>
                          <a:latin typeface="Open Sans" panose="020B0606030504020204" pitchFamily="34" charset="0"/>
                        </a:rPr>
                        <a:t>Built-in microphone, 1.5m HD loudspeaker 2W, 3m</a:t>
                      </a:r>
                    </a:p>
                  </a:txBody>
                  <a:tcPr marL="38100" marR="38100" marT="38100" marB="38100" anchor="ctr"/>
                </a:tc>
                <a:tc>
                  <a:txBody>
                    <a:bodyPr/>
                    <a:lstStyle/>
                    <a:p>
                      <a:pPr algn="ctr"/>
                      <a:r>
                        <a:rPr lang="en-US" sz="1000" dirty="0">
                          <a:effectLst/>
                          <a:latin typeface="Open Sans" panose="020B0606030504020204" pitchFamily="34" charset="0"/>
                        </a:rPr>
                        <a:t>Built-in microphone, 1.5m HD loudspeaker 2W, 3m</a:t>
                      </a:r>
                    </a:p>
                  </a:txBody>
                  <a:tcPr marL="38100" marR="38100" marT="38100" marB="38100" anchor="ctr"/>
                </a:tc>
                <a:extLst>
                  <a:ext uri="{0D108BD9-81ED-4DB2-BD59-A6C34878D82A}">
                    <a16:rowId xmlns:a16="http://schemas.microsoft.com/office/drawing/2014/main" xmlns="" val="10006"/>
                  </a:ext>
                </a:extLst>
              </a:tr>
              <a:tr h="119327">
                <a:tc>
                  <a:txBody>
                    <a:bodyPr/>
                    <a:lstStyle/>
                    <a:p>
                      <a:pPr algn="ctr"/>
                      <a:r>
                        <a:rPr lang="en-US" sz="1000" b="1" dirty="0">
                          <a:effectLst/>
                          <a:latin typeface="Open Sans" panose="020B0606030504020204" pitchFamily="34" charset="0"/>
                        </a:rPr>
                        <a:t>RFID</a:t>
                      </a:r>
                    </a:p>
                  </a:txBody>
                  <a:tcPr marL="38100" marR="38100" marT="38100" marB="38100" anchor="ctr"/>
                </a:tc>
                <a:tc>
                  <a:txBody>
                    <a:bodyPr/>
                    <a:lstStyle/>
                    <a:p>
                      <a:pPr algn="ctr"/>
                      <a:r>
                        <a:rPr lang="en-US" sz="1000">
                          <a:effectLst/>
                          <a:latin typeface="Open Sans" panose="020B0606030504020204" pitchFamily="34" charset="0"/>
                        </a:rPr>
                        <a:t>EM4100 (125kHz)</a:t>
                      </a:r>
                    </a:p>
                  </a:txBody>
                  <a:tcPr marL="38100" marR="38100" marT="38100" marB="38100" anchor="ctr"/>
                </a:tc>
                <a:tc>
                  <a:txBody>
                    <a:bodyPr/>
                    <a:lstStyle/>
                    <a:p>
                      <a:pPr algn="ctr"/>
                      <a:r>
                        <a:rPr lang="en-US" sz="1000" dirty="0">
                          <a:effectLst/>
                          <a:latin typeface="Open Sans" panose="020B0606030504020204" pitchFamily="34" charset="0"/>
                        </a:rPr>
                        <a:t>EM4100 (125kHz)</a:t>
                      </a:r>
                    </a:p>
                  </a:txBody>
                  <a:tcPr marL="38100" marR="38100" marT="38100" marB="38100" anchor="ctr"/>
                </a:tc>
                <a:extLst>
                  <a:ext uri="{0D108BD9-81ED-4DB2-BD59-A6C34878D82A}">
                    <a16:rowId xmlns:a16="http://schemas.microsoft.com/office/drawing/2014/main" xmlns="" val="2858147038"/>
                  </a:ext>
                </a:extLst>
              </a:tr>
              <a:tr h="260517">
                <a:tc>
                  <a:txBody>
                    <a:bodyPr/>
                    <a:lstStyle/>
                    <a:p>
                      <a:pPr algn="ctr"/>
                      <a:r>
                        <a:rPr lang="en-US" sz="900" b="1" dirty="0">
                          <a:effectLst/>
                          <a:latin typeface="Open Sans" panose="020B0606030504020204" pitchFamily="34" charset="0"/>
                        </a:rPr>
                        <a:t>Built-in Keypad</a:t>
                      </a:r>
                    </a:p>
                  </a:txBody>
                  <a:tcPr marL="38100" marR="38100" marT="38100" marB="38100" anchor="ctr"/>
                </a:tc>
                <a:tc>
                  <a:txBody>
                    <a:bodyPr/>
                    <a:lstStyle/>
                    <a:p>
                      <a:pPr algn="ctr"/>
                      <a:r>
                        <a:rPr lang="en-US" sz="900">
                          <a:effectLst/>
                          <a:latin typeface="Open Sans" panose="020B0606030504020204" pitchFamily="34" charset="0"/>
                        </a:rPr>
                        <a:t>12+1 Metal keys with blue LED backlight</a:t>
                      </a:r>
                    </a:p>
                  </a:txBody>
                  <a:tcPr marL="38100" marR="38100" marT="38100" marB="38100" anchor="ctr"/>
                </a:tc>
                <a:tc>
                  <a:txBody>
                    <a:bodyPr/>
                    <a:lstStyle/>
                    <a:p>
                      <a:pPr algn="ctr"/>
                      <a:r>
                        <a:rPr lang="en-US" sz="900" dirty="0">
                          <a:effectLst/>
                          <a:latin typeface="Open Sans" panose="020B0606030504020204" pitchFamily="34" charset="0"/>
                        </a:rPr>
                        <a:t>12+1 Metal keys with blue LED backlight</a:t>
                      </a:r>
                    </a:p>
                  </a:txBody>
                  <a:tcPr marL="38100" marR="38100" marT="38100" marB="38100" anchor="ctr"/>
                </a:tc>
                <a:extLst>
                  <a:ext uri="{0D108BD9-81ED-4DB2-BD59-A6C34878D82A}">
                    <a16:rowId xmlns:a16="http://schemas.microsoft.com/office/drawing/2014/main" xmlns="" val="3195318407"/>
                  </a:ext>
                </a:extLst>
              </a:tr>
            </a:tbl>
          </a:graphicData>
        </a:graphic>
      </p:graphicFrame>
      <p:sp>
        <p:nvSpPr>
          <p:cNvPr id="16" name="TextBox 15"/>
          <p:cNvSpPr txBox="1"/>
          <p:nvPr/>
        </p:nvSpPr>
        <p:spPr>
          <a:xfrm>
            <a:off x="10179170" y="6611779"/>
            <a:ext cx="3183147" cy="246221"/>
          </a:xfrm>
          <a:prstGeom prst="rect">
            <a:avLst/>
          </a:prstGeom>
          <a:noFill/>
        </p:spPr>
        <p:txBody>
          <a:bodyPr wrap="square" rtlCol="0">
            <a:spAutoFit/>
          </a:bodyPr>
          <a:lstStyle/>
          <a:p>
            <a:r>
              <a:rPr lang="en-US" sz="1000" dirty="0">
                <a:solidFill>
                  <a:schemeClr val="bg2">
                    <a:lumMod val="7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000" dirty="0" smtClean="0">
                <a:solidFill>
                  <a:schemeClr val="bg2">
                    <a:lumMod val="75000"/>
                  </a:schemeClr>
                </a:solidFill>
                <a:latin typeface="Open Sans" panose="020B0606030504020204" pitchFamily="34" charset="0"/>
                <a:ea typeface="Open Sans" panose="020B0606030504020204" pitchFamily="34" charset="0"/>
                <a:cs typeface="Open Sans" panose="020B0606030504020204" pitchFamily="34" charset="0"/>
              </a:rPr>
              <a:t>2019 </a:t>
            </a:r>
            <a:r>
              <a:rPr lang="en-US" sz="1000" dirty="0">
                <a:solidFill>
                  <a:schemeClr val="bg2">
                    <a:lumMod val="75000"/>
                  </a:schemeClr>
                </a:solidFill>
                <a:latin typeface="Open Sans" panose="020B0606030504020204" pitchFamily="34" charset="0"/>
                <a:ea typeface="Open Sans" panose="020B0606030504020204" pitchFamily="34" charset="0"/>
                <a:cs typeface="Open Sans" panose="020B0606030504020204" pitchFamily="34" charset="0"/>
              </a:rPr>
              <a:t>Grandstream Networks</a:t>
            </a:r>
          </a:p>
        </p:txBody>
      </p:sp>
      <p:pic>
        <p:nvPicPr>
          <p:cNvPr id="3" name="Picture 2">
            <a:extLst>
              <a:ext uri="{FF2B5EF4-FFF2-40B4-BE49-F238E27FC236}">
                <a16:creationId xmlns:a16="http://schemas.microsoft.com/office/drawing/2014/main" xmlns="" id="{DD7EDF39-97EB-7C43-BAC5-54CF0C73AE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9420" y="2715392"/>
            <a:ext cx="702160" cy="1175019"/>
          </a:xfrm>
          <a:prstGeom prst="rect">
            <a:avLst/>
          </a:prstGeom>
        </p:spPr>
      </p:pic>
      <p:pic>
        <p:nvPicPr>
          <p:cNvPr id="8" name="Picture 7">
            <a:extLst>
              <a:ext uri="{FF2B5EF4-FFF2-40B4-BE49-F238E27FC236}">
                <a16:creationId xmlns:a16="http://schemas.microsoft.com/office/drawing/2014/main" xmlns="" id="{6C16E087-F83E-6143-9BA8-C4485C2B9D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5685" y="2715392"/>
            <a:ext cx="572175" cy="1160585"/>
          </a:xfrm>
          <a:prstGeom prst="rect">
            <a:avLst/>
          </a:prstGeom>
        </p:spPr>
      </p:pic>
      <p:sp>
        <p:nvSpPr>
          <p:cNvPr id="17" name="TextBox 16">
            <a:extLst>
              <a:ext uri="{FF2B5EF4-FFF2-40B4-BE49-F238E27FC236}">
                <a16:creationId xmlns:a16="http://schemas.microsoft.com/office/drawing/2014/main" xmlns="" id="{8F5ECE3B-FBEC-394B-AE41-B9FBA65DB89F}"/>
              </a:ext>
            </a:extLst>
          </p:cNvPr>
          <p:cNvSpPr txBox="1"/>
          <p:nvPr/>
        </p:nvSpPr>
        <p:spPr>
          <a:xfrm>
            <a:off x="5615796" y="4080212"/>
            <a:ext cx="3756804" cy="369332"/>
          </a:xfrm>
          <a:prstGeom prst="rect">
            <a:avLst/>
          </a:prstGeom>
          <a:noFill/>
        </p:spPr>
        <p:txBody>
          <a:bodyPr wrap="square" rtlCol="0">
            <a:spAutoFit/>
          </a:bodyPr>
          <a:lstStyle/>
          <a:p>
            <a:r>
              <a:rPr lang="en-US" dirty="0">
                <a:solidFill>
                  <a:srgbClr val="46A7C9"/>
                </a:solidFill>
                <a:latin typeface="Open Sans" panose="020B0606030504020204" pitchFamily="34" charset="0"/>
                <a:ea typeface="Open Sans" panose="020B0606030504020204" pitchFamily="34" charset="0"/>
                <a:cs typeface="Open Sans" panose="020B0606030504020204" pitchFamily="34" charset="0"/>
              </a:rPr>
              <a:t>GDS3705 Competitive Features</a:t>
            </a:r>
          </a:p>
        </p:txBody>
      </p:sp>
      <p:sp>
        <p:nvSpPr>
          <p:cNvPr id="18" name="TextBox 17">
            <a:extLst>
              <a:ext uri="{FF2B5EF4-FFF2-40B4-BE49-F238E27FC236}">
                <a16:creationId xmlns:a16="http://schemas.microsoft.com/office/drawing/2014/main" xmlns="" id="{7C460CD9-63E3-AE42-999E-DF03566FA934}"/>
              </a:ext>
            </a:extLst>
          </p:cNvPr>
          <p:cNvSpPr txBox="1"/>
          <p:nvPr/>
        </p:nvSpPr>
        <p:spPr>
          <a:xfrm>
            <a:off x="5615795" y="4270695"/>
            <a:ext cx="6044241" cy="2769989"/>
          </a:xfrm>
          <a:prstGeom prst="rect">
            <a:avLst/>
          </a:prstGeom>
          <a:noFill/>
        </p:spPr>
        <p:txBody>
          <a:bodyPr wrap="square" rtlCol="0">
            <a:spAutoFit/>
          </a:bodyPr>
          <a:lstStyle/>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Two-way communication functionality with built-in microphone (up to 1.5m) and 2–way loudspeaker (up to 3m)</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Integrates with existing security systems, door openers, etc. (</a:t>
            </a:r>
            <a:r>
              <a:rPr lang="en-US" sz="1200" dirty="0">
                <a:latin typeface="Open Sans" panose="020B0606030504020204" pitchFamily="34" charset="0"/>
              </a:rPr>
              <a:t>RS485, IN &amp; OUT </a:t>
            </a:r>
            <a:r>
              <a:rPr lang="en-US" sz="1200" dirty="0" err="1">
                <a:latin typeface="Open Sans" panose="020B0606030504020204" pitchFamily="34" charset="0"/>
              </a:rPr>
              <a:t>Wiegand</a:t>
            </a:r>
            <a:r>
              <a:rPr lang="en-US" sz="1200" dirty="0">
                <a:latin typeface="Open Sans" panose="020B0606030504020204" pitchFamily="34" charset="0"/>
              </a:rPr>
              <a:t> 26)</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Seamless integration with other Grandstream endpoints- GXP phones and DECT phones to provide an integrated intercom and facility access solution.</a:t>
            </a:r>
            <a:br>
              <a:rPr lang="en-US" sz="1200" dirty="0">
                <a:latin typeface="Open Sans" panose="020B0606030504020204" pitchFamily="34" charset="0"/>
                <a:ea typeface="Open Sans" panose="020B0606030504020204" pitchFamily="34" charset="0"/>
                <a:cs typeface="Open Sans" panose="020B0606030504020204" pitchFamily="34" charset="0"/>
              </a:rPr>
            </a:b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More features and advanced technology for your money compared to other vendor offerings within this price range (</a:t>
            </a:r>
            <a:r>
              <a:rPr lang="en-US" sz="1200" dirty="0" err="1">
                <a:latin typeface="Open Sans" panose="020B0606030504020204" pitchFamily="34" charset="0"/>
                <a:ea typeface="Open Sans" panose="020B0606030504020204" pitchFamily="34" charset="0"/>
                <a:cs typeface="Open Sans" panose="020B0606030504020204" pitchFamily="34" charset="0"/>
              </a:rPr>
              <a:t>Akuvox</a:t>
            </a:r>
            <a:r>
              <a:rPr lang="en-US" sz="1200" dirty="0">
                <a:latin typeface="Open Sans" panose="020B0606030504020204" pitchFamily="34" charset="0"/>
                <a:ea typeface="Open Sans" panose="020B0606030504020204" pitchFamily="34" charset="0"/>
                <a:cs typeface="Open Sans" panose="020B0606030504020204" pitchFamily="34" charset="0"/>
              </a:rPr>
              <a:t> and </a:t>
            </a:r>
            <a:r>
              <a:rPr lang="en-US" sz="1200" dirty="0" err="1">
                <a:latin typeface="Open Sans" panose="020B0606030504020204" pitchFamily="34" charset="0"/>
                <a:ea typeface="Open Sans" panose="020B0606030504020204" pitchFamily="34" charset="0"/>
                <a:cs typeface="Open Sans" panose="020B0606030504020204" pitchFamily="34" charset="0"/>
              </a:rPr>
              <a:t>Fanvil</a:t>
            </a:r>
            <a:r>
              <a:rPr lang="en-US" sz="1200" dirty="0">
                <a:latin typeface="Open Sans" panose="020B0606030504020204" pitchFamily="34" charset="0"/>
                <a:ea typeface="Open Sans" panose="020B0606030504020204" pitchFamily="34" charset="0"/>
                <a:cs typeface="Open Sans" panose="020B0606030504020204" pitchFamily="34" charset="0"/>
              </a:rPr>
              <a:t>)</a:t>
            </a:r>
          </a:p>
          <a:p>
            <a:r>
              <a:rPr lang="en-US" sz="1200" dirty="0">
                <a:latin typeface="Open Sans" panose="020B0606030504020204" pitchFamily="34" charset="0"/>
                <a:ea typeface="Open Sans" panose="020B0606030504020204" pitchFamily="34" charset="0"/>
                <a:cs typeface="Open Sans" panose="020B0606030504020204" pitchFamily="34" charset="0"/>
              </a:rPr>
              <a:t> </a:t>
            </a:r>
          </a:p>
          <a:p>
            <a:endParaRPr lang="en-US" dirty="0"/>
          </a:p>
        </p:txBody>
      </p:sp>
    </p:spTree>
    <p:extLst>
      <p:ext uri="{BB962C8B-B14F-4D97-AF65-F5344CB8AC3E}">
        <p14:creationId xmlns:p14="http://schemas.microsoft.com/office/powerpoint/2010/main" val="3229026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46A7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Video &amp; Audio Door Systems Battle Card</a:t>
            </a:r>
          </a:p>
        </p:txBody>
      </p:sp>
      <p:graphicFrame>
        <p:nvGraphicFramePr>
          <p:cNvPr id="14" name="Table 13"/>
          <p:cNvGraphicFramePr>
            <a:graphicFrameLocks noGrp="1"/>
          </p:cNvGraphicFramePr>
          <p:nvPr>
            <p:extLst>
              <p:ext uri="{D42A27DB-BD31-4B8C-83A1-F6EECF244321}">
                <p14:modId xmlns:p14="http://schemas.microsoft.com/office/powerpoint/2010/main" val="2021562861"/>
              </p:ext>
            </p:extLst>
          </p:nvPr>
        </p:nvGraphicFramePr>
        <p:xfrm>
          <a:off x="137160" y="978458"/>
          <a:ext cx="11761469" cy="5344333"/>
        </p:xfrm>
        <a:graphic>
          <a:graphicData uri="http://schemas.openxmlformats.org/drawingml/2006/table">
            <a:tbl>
              <a:tblPr firstRow="1" bandRow="1">
                <a:tableStyleId>{5940675A-B579-460E-94D1-54222C63F5DA}</a:tableStyleId>
              </a:tblPr>
              <a:tblGrid>
                <a:gridCol w="1908809">
                  <a:extLst>
                    <a:ext uri="{9D8B030D-6E8A-4147-A177-3AD203B41FA5}">
                      <a16:colId xmlns:a16="http://schemas.microsoft.com/office/drawing/2014/main" xmlns="" val="20000"/>
                    </a:ext>
                  </a:extLst>
                </a:gridCol>
                <a:gridCol w="2514600">
                  <a:extLst>
                    <a:ext uri="{9D8B030D-6E8A-4147-A177-3AD203B41FA5}">
                      <a16:colId xmlns:a16="http://schemas.microsoft.com/office/drawing/2014/main" xmlns="" val="20001"/>
                    </a:ext>
                  </a:extLst>
                </a:gridCol>
                <a:gridCol w="2274570">
                  <a:extLst>
                    <a:ext uri="{9D8B030D-6E8A-4147-A177-3AD203B41FA5}">
                      <a16:colId xmlns:a16="http://schemas.microsoft.com/office/drawing/2014/main" xmlns="" val="20002"/>
                    </a:ext>
                  </a:extLst>
                </a:gridCol>
                <a:gridCol w="2468880">
                  <a:extLst>
                    <a:ext uri="{9D8B030D-6E8A-4147-A177-3AD203B41FA5}">
                      <a16:colId xmlns:a16="http://schemas.microsoft.com/office/drawing/2014/main" xmlns="" val="20003"/>
                    </a:ext>
                  </a:extLst>
                </a:gridCol>
                <a:gridCol w="2594610">
                  <a:extLst>
                    <a:ext uri="{9D8B030D-6E8A-4147-A177-3AD203B41FA5}">
                      <a16:colId xmlns:a16="http://schemas.microsoft.com/office/drawing/2014/main" xmlns="" val="20004"/>
                    </a:ext>
                  </a:extLst>
                </a:gridCol>
              </a:tblGrid>
              <a:tr h="252478">
                <a:tc>
                  <a:txBody>
                    <a:bodyPr/>
                    <a:lstStyle/>
                    <a:p>
                      <a:endParaRPr lang="en-US" sz="1000" dirty="0">
                        <a:ln>
                          <a:solidFill>
                            <a:schemeClr val="bg1">
                              <a:lumMod val="65000"/>
                            </a:schemeClr>
                          </a:solidFill>
                        </a:ln>
                        <a:solidFill>
                          <a:schemeClr val="bg2">
                            <a:lumMod val="9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 GDS3710</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err="1">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Fanvil</a:t>
                      </a: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i31</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2N Helios IP Force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err="1">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Mobotix</a:t>
                      </a: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T25 </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xmlns="" val="10000"/>
                  </a:ext>
                </a:extLst>
              </a:tr>
              <a:tr h="291163">
                <a:tc>
                  <a:txBody>
                    <a:bodyPr/>
                    <a:lstStyle/>
                    <a:p>
                      <a:r>
                        <a:rPr lang="en-US" sz="1000" b="1" dirty="0">
                          <a:effectLst/>
                          <a:latin typeface="Open Sans" panose="020B0606030504020204" pitchFamily="34" charset="0"/>
                        </a:rPr>
                        <a:t>Lens Type</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180° x 150°</a:t>
                      </a:r>
                    </a:p>
                  </a:txBody>
                  <a:tcPr marL="38100" marR="38100" marT="38100" marB="38100" anchor="ctr"/>
                </a:tc>
                <a:tc>
                  <a:txBody>
                    <a:bodyPr/>
                    <a:lstStyle/>
                    <a:p>
                      <a:pPr algn="ctr"/>
                      <a:r>
                        <a:rPr lang="en-US" sz="1000" dirty="0">
                          <a:effectLst/>
                          <a:latin typeface="Open Sans" panose="020B0606030504020204" pitchFamily="34" charset="0"/>
                        </a:rPr>
                        <a:t>120°</a:t>
                      </a:r>
                    </a:p>
                  </a:txBody>
                  <a:tcPr marL="38100" marR="38100" marT="38100" marB="38100" anchor="ctr"/>
                </a:tc>
                <a:tc>
                  <a:txBody>
                    <a:bodyPr/>
                    <a:lstStyle/>
                    <a:p>
                      <a:pPr algn="ctr"/>
                      <a:r>
                        <a:rPr lang="en-US" sz="1000" dirty="0">
                          <a:effectLst/>
                          <a:latin typeface="Open Sans" panose="020B0606030504020204" pitchFamily="34" charset="0"/>
                        </a:rPr>
                        <a:t>135° x 109° </a:t>
                      </a:r>
                    </a:p>
                  </a:txBody>
                  <a:tcPr marL="38100" marR="38100" marT="38100" marB="38100" anchor="ctr"/>
                </a:tc>
                <a:tc>
                  <a:txBody>
                    <a:bodyPr/>
                    <a:lstStyle/>
                    <a:p>
                      <a:pPr marL="0" marR="0" algn="ctr">
                        <a:lnSpc>
                          <a:spcPct val="107000"/>
                        </a:lnSpc>
                        <a:spcBef>
                          <a:spcPts val="0"/>
                        </a:spcBef>
                        <a:spcAft>
                          <a:spcPts val="0"/>
                        </a:spcAft>
                      </a:pPr>
                      <a:r>
                        <a:rPr lang="en-US" sz="1000">
                          <a:effectLst/>
                          <a:latin typeface="Open Sans" panose="020B0606030504020204" pitchFamily="34" charset="0"/>
                          <a:ea typeface="Open Sans" panose="020B0606030504020204" pitchFamily="34" charset="0"/>
                          <a:cs typeface="Open Sans" panose="020B0606030504020204" pitchFamily="34" charset="0"/>
                        </a:rPr>
                        <a:t>180° x 160°</a:t>
                      </a:r>
                    </a:p>
                  </a:txBody>
                  <a:tcPr marL="68580" marR="68580" marT="0" marB="0" anchor="ctr"/>
                </a:tc>
                <a:extLst>
                  <a:ext uri="{0D108BD9-81ED-4DB2-BD59-A6C34878D82A}">
                    <a16:rowId xmlns:a16="http://schemas.microsoft.com/office/drawing/2014/main" xmlns="" val="10002"/>
                  </a:ext>
                </a:extLst>
              </a:tr>
              <a:tr h="236009">
                <a:tc>
                  <a:txBody>
                    <a:bodyPr/>
                    <a:lstStyle/>
                    <a:p>
                      <a:r>
                        <a:rPr lang="en-US" sz="1000" b="1">
                          <a:effectLst/>
                          <a:latin typeface="Open Sans" panose="020B0606030504020204" pitchFamily="34" charset="0"/>
                        </a:rPr>
                        <a:t>PoE</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 optional</a:t>
                      </a:r>
                    </a:p>
                  </a:txBody>
                  <a:tcPr marL="68580" marR="68580" marT="0" marB="0" anchor="ctr"/>
                </a:tc>
                <a:extLst>
                  <a:ext uri="{0D108BD9-81ED-4DB2-BD59-A6C34878D82A}">
                    <a16:rowId xmlns:a16="http://schemas.microsoft.com/office/drawing/2014/main" xmlns="" val="10003"/>
                  </a:ext>
                </a:extLst>
              </a:tr>
              <a:tr h="290089">
                <a:tc>
                  <a:txBody>
                    <a:bodyPr/>
                    <a:lstStyle/>
                    <a:p>
                      <a:r>
                        <a:rPr lang="en-US" sz="1000" b="1" dirty="0">
                          <a:effectLst/>
                          <a:latin typeface="Open Sans" panose="020B0606030504020204" pitchFamily="34" charset="0"/>
                        </a:rPr>
                        <a:t>SIP/VoIP Support</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Yes, broad interoperability</a:t>
                      </a:r>
                    </a:p>
                  </a:txBody>
                  <a:tcPr marL="38100" marR="38100" marT="38100" marB="38100" anchor="ctr"/>
                </a:tc>
                <a:tc>
                  <a:txBody>
                    <a:bodyPr/>
                    <a:lstStyle/>
                    <a:p>
                      <a:pPr algn="ctr"/>
                      <a:r>
                        <a:rPr lang="en-US" sz="1000" dirty="0">
                          <a:effectLst/>
                          <a:latin typeface="Open Sans" panose="020B0606030504020204" pitchFamily="34" charset="0"/>
                        </a:rPr>
                        <a:t>Yes, broad interoperability</a:t>
                      </a:r>
                    </a:p>
                  </a:txBody>
                  <a:tcPr marL="38100" marR="38100" marT="38100" marB="38100" anchor="ctr"/>
                </a:tc>
                <a:tc>
                  <a:txBody>
                    <a:bodyPr/>
                    <a:lstStyle/>
                    <a:p>
                      <a:pPr algn="ctr"/>
                      <a:r>
                        <a:rPr lang="en-US" sz="100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xmlns="" val="10004"/>
                  </a:ext>
                </a:extLst>
              </a:tr>
              <a:tr h="393349">
                <a:tc>
                  <a:txBody>
                    <a:bodyPr/>
                    <a:lstStyle/>
                    <a:p>
                      <a:r>
                        <a:rPr lang="en-US" sz="1000" b="1">
                          <a:effectLst/>
                          <a:latin typeface="Open Sans" panose="020B0606030504020204" pitchFamily="34" charset="0"/>
                        </a:rPr>
                        <a:t>Voice Codecs</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G.711</a:t>
                      </a:r>
                      <a:r>
                        <a:rPr lang="el-GR" sz="1000">
                          <a:effectLst/>
                          <a:latin typeface="Open Sans" panose="020B0606030504020204" pitchFamily="34" charset="0"/>
                        </a:rPr>
                        <a:t>μ/</a:t>
                      </a:r>
                      <a:r>
                        <a:rPr lang="en-US" sz="1000">
                          <a:effectLst/>
                          <a:latin typeface="Open Sans" panose="020B0606030504020204" pitchFamily="34" charset="0"/>
                        </a:rPr>
                        <a:t>a-law, G.722</a:t>
                      </a:r>
                    </a:p>
                  </a:txBody>
                  <a:tcPr marL="38100" marR="38100" marT="38100" marB="38100" anchor="ctr"/>
                </a:tc>
                <a:tc>
                  <a:txBody>
                    <a:bodyPr/>
                    <a:lstStyle/>
                    <a:p>
                      <a:pPr algn="ctr"/>
                      <a:r>
                        <a:rPr lang="en-US" sz="1000" dirty="0">
                          <a:effectLst/>
                          <a:latin typeface="Open Sans" panose="020B0606030504020204" pitchFamily="34" charset="0"/>
                        </a:rPr>
                        <a:t>G.711a/u, G.722, G.723.1, G.726-32K, G.729AB, </a:t>
                      </a:r>
                      <a:r>
                        <a:rPr lang="en-US" sz="1000" dirty="0" err="1">
                          <a:effectLst/>
                          <a:latin typeface="Open Sans" panose="020B0606030504020204" pitchFamily="34" charset="0"/>
                        </a:rPr>
                        <a:t>iLBC</a:t>
                      </a:r>
                      <a:r>
                        <a:rPr lang="en-US" sz="1000" dirty="0">
                          <a:effectLst/>
                          <a:latin typeface="Open Sans" panose="020B0606030504020204" pitchFamily="34" charset="0"/>
                        </a:rPr>
                        <a:t>, AMR</a:t>
                      </a:r>
                    </a:p>
                  </a:txBody>
                  <a:tcPr marL="38100" marR="38100" marT="38100" marB="38100" anchor="ctr"/>
                </a:tc>
                <a:tc>
                  <a:txBody>
                    <a:bodyPr/>
                    <a:lstStyle/>
                    <a:p>
                      <a:pPr algn="ctr"/>
                      <a:r>
                        <a:rPr lang="en-US" sz="1000" dirty="0">
                          <a:effectLst/>
                          <a:latin typeface="Open Sans" panose="020B0606030504020204" pitchFamily="34" charset="0"/>
                        </a:rPr>
                        <a:t>G.711, G.729, G.722, L16/16kHz</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G.711u/a-law</a:t>
                      </a:r>
                    </a:p>
                  </a:txBody>
                  <a:tcPr marL="68580" marR="68580" marT="0" marB="0" anchor="ctr"/>
                </a:tc>
                <a:extLst>
                  <a:ext uri="{0D108BD9-81ED-4DB2-BD59-A6C34878D82A}">
                    <a16:rowId xmlns:a16="http://schemas.microsoft.com/office/drawing/2014/main" xmlns="" val="10005"/>
                  </a:ext>
                </a:extLst>
              </a:tr>
              <a:tr h="255674">
                <a:tc>
                  <a:txBody>
                    <a:bodyPr/>
                    <a:lstStyle/>
                    <a:p>
                      <a:r>
                        <a:rPr lang="en-US" sz="1000" b="1">
                          <a:effectLst/>
                          <a:latin typeface="Open Sans" panose="020B0606030504020204" pitchFamily="34" charset="0"/>
                        </a:rPr>
                        <a:t>Video Codecs</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H.264 High Profile, Motion JPEG</a:t>
                      </a:r>
                    </a:p>
                  </a:txBody>
                  <a:tcPr marL="38100" marR="38100" marT="38100" marB="38100" anchor="ctr"/>
                </a:tc>
                <a:tc>
                  <a:txBody>
                    <a:bodyPr/>
                    <a:lstStyle/>
                    <a:p>
                      <a:pPr algn="ctr"/>
                      <a:r>
                        <a:rPr lang="en-US" sz="1000" dirty="0">
                          <a:effectLst/>
                          <a:latin typeface="Open Sans" panose="020B0606030504020204" pitchFamily="34" charset="0"/>
                        </a:rPr>
                        <a:t>H.264, Motion JPEG </a:t>
                      </a:r>
                    </a:p>
                  </a:txBody>
                  <a:tcPr marL="38100" marR="38100" marT="38100" marB="38100" anchor="ctr"/>
                </a:tc>
                <a:tc>
                  <a:txBody>
                    <a:bodyPr/>
                    <a:lstStyle/>
                    <a:p>
                      <a:pPr algn="ctr"/>
                      <a:r>
                        <a:rPr lang="en-US" sz="1000">
                          <a:effectLst/>
                          <a:latin typeface="Open Sans" panose="020B0606030504020204" pitchFamily="34" charset="0"/>
                        </a:rPr>
                        <a:t>H.264, H.263, H.263+, Motion JPEG</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H.264 for SIP, Motion JPEG</a:t>
                      </a:r>
                    </a:p>
                  </a:txBody>
                  <a:tcPr marL="68580" marR="68580" marT="0" marB="0" anchor="ctr"/>
                </a:tc>
                <a:extLst>
                  <a:ext uri="{0D108BD9-81ED-4DB2-BD59-A6C34878D82A}">
                    <a16:rowId xmlns:a16="http://schemas.microsoft.com/office/drawing/2014/main" xmlns="" val="10009"/>
                  </a:ext>
                </a:extLst>
              </a:tr>
              <a:tr h="323568">
                <a:tc>
                  <a:txBody>
                    <a:bodyPr/>
                    <a:lstStyle/>
                    <a:p>
                      <a:r>
                        <a:rPr lang="en-US" sz="1000" b="1">
                          <a:effectLst/>
                          <a:latin typeface="Open Sans" panose="020B0606030504020204" pitchFamily="34" charset="0"/>
                        </a:rPr>
                        <a:t>Video Resolution</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1920 x 1080p</a:t>
                      </a:r>
                    </a:p>
                  </a:txBody>
                  <a:tcPr marL="38100" marR="38100" marT="38100" marB="38100" anchor="ctr"/>
                </a:tc>
                <a:tc>
                  <a:txBody>
                    <a:bodyPr/>
                    <a:lstStyle/>
                    <a:p>
                      <a:pPr algn="ctr"/>
                      <a:r>
                        <a:rPr lang="en-US" sz="1000" dirty="0">
                          <a:effectLst/>
                          <a:latin typeface="Open Sans" panose="020B0606030504020204" pitchFamily="34" charset="0"/>
                        </a:rPr>
                        <a:t>1280 x 720p</a:t>
                      </a:r>
                    </a:p>
                  </a:txBody>
                  <a:tcPr marL="38100" marR="38100" marT="38100" marB="38100" anchor="ctr"/>
                </a:tc>
                <a:tc>
                  <a:txBody>
                    <a:bodyPr/>
                    <a:lstStyle/>
                    <a:p>
                      <a:pPr algn="ctr"/>
                      <a:r>
                        <a:rPr lang="en-US" sz="1000">
                          <a:effectLst/>
                          <a:latin typeface="Open Sans" panose="020B0606030504020204" pitchFamily="34" charset="0"/>
                        </a:rPr>
                        <a:t>1280 x 960p</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2048 x 1536p</a:t>
                      </a:r>
                    </a:p>
                  </a:txBody>
                  <a:tcPr marL="68580" marR="68580" marT="0" marB="0" anchor="ctr"/>
                </a:tc>
                <a:extLst>
                  <a:ext uri="{0D108BD9-81ED-4DB2-BD59-A6C34878D82A}">
                    <a16:rowId xmlns:a16="http://schemas.microsoft.com/office/drawing/2014/main" xmlns="" val="10010"/>
                  </a:ext>
                </a:extLst>
              </a:tr>
              <a:tr h="270470">
                <a:tc>
                  <a:txBody>
                    <a:bodyPr/>
                    <a:lstStyle/>
                    <a:p>
                      <a:r>
                        <a:rPr lang="en-US" sz="1000" b="1">
                          <a:effectLst/>
                          <a:latin typeface="Open Sans" panose="020B0606030504020204" pitchFamily="34" charset="0"/>
                        </a:rPr>
                        <a:t>Max Frame Rate</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30fps</a:t>
                      </a:r>
                    </a:p>
                  </a:txBody>
                  <a:tcPr marL="38100" marR="38100" marT="38100" marB="38100" anchor="ctr"/>
                </a:tc>
                <a:tc>
                  <a:txBody>
                    <a:bodyPr/>
                    <a:lstStyle/>
                    <a:p>
                      <a:pPr algn="ctr"/>
                      <a:r>
                        <a:rPr lang="en-US" sz="1000" dirty="0">
                          <a:effectLst/>
                          <a:latin typeface="Open Sans" panose="020B0606030504020204" pitchFamily="34" charset="0"/>
                        </a:rPr>
                        <a:t>30fps</a:t>
                      </a:r>
                    </a:p>
                  </a:txBody>
                  <a:tcPr marL="38100" marR="38100" marT="38100" marB="38100" anchor="ctr"/>
                </a:tc>
                <a:tc>
                  <a:txBody>
                    <a:bodyPr/>
                    <a:lstStyle/>
                    <a:p>
                      <a:pPr algn="ctr"/>
                      <a:r>
                        <a:rPr lang="en-US" sz="1000" dirty="0">
                          <a:effectLst/>
                          <a:latin typeface="Open Sans" panose="020B0606030504020204" pitchFamily="34" charset="0"/>
                        </a:rPr>
                        <a:t>30fps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30fps</a:t>
                      </a:r>
                    </a:p>
                  </a:txBody>
                  <a:tcPr marL="68580" marR="68580" marT="0" marB="0" anchor="ctr"/>
                </a:tc>
                <a:extLst>
                  <a:ext uri="{0D108BD9-81ED-4DB2-BD59-A6C34878D82A}">
                    <a16:rowId xmlns:a16="http://schemas.microsoft.com/office/drawing/2014/main" xmlns="" val="592458142"/>
                  </a:ext>
                </a:extLst>
              </a:tr>
              <a:tr h="393349">
                <a:tc>
                  <a:txBody>
                    <a:bodyPr/>
                    <a:lstStyle/>
                    <a:p>
                      <a:r>
                        <a:rPr lang="en-US" sz="1000" b="1" dirty="0">
                          <a:effectLst/>
                          <a:latin typeface="Open Sans" panose="020B0606030504020204" pitchFamily="34" charset="0"/>
                        </a:rPr>
                        <a:t>Simultaneous </a:t>
                      </a:r>
                      <a:endParaRPr lang="en-US" sz="1000" dirty="0">
                        <a:effectLst/>
                        <a:latin typeface="Open Sans" panose="020B0606030504020204" pitchFamily="34" charset="0"/>
                      </a:endParaRPr>
                    </a:p>
                    <a:p>
                      <a:r>
                        <a:rPr lang="en-US" sz="1000" b="1" dirty="0">
                          <a:effectLst/>
                          <a:latin typeface="Open Sans" panose="020B0606030504020204" pitchFamily="34" charset="0"/>
                        </a:rPr>
                        <a:t>Tri-stream Video Devices</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algn="ctr"/>
                      <a:r>
                        <a:rPr lang="en-US" sz="1000">
                          <a:effectLst/>
                          <a:latin typeface="Open Sans" panose="020B0606030504020204" pitchFamily="34" charset="0"/>
                        </a:rPr>
                        <a:t>No</a:t>
                      </a:r>
                    </a:p>
                  </a:txBody>
                  <a:tcPr marL="38100" marR="38100" marT="38100" marB="38100" anchor="ctr"/>
                </a:tc>
                <a:tc>
                  <a:txBody>
                    <a:bodyPr/>
                    <a:lstStyle/>
                    <a:p>
                      <a:pPr marL="0" marR="0" algn="ctr">
                        <a:lnSpc>
                          <a:spcPct val="107000"/>
                        </a:lnSpc>
                        <a:spcBef>
                          <a:spcPts val="0"/>
                        </a:spcBef>
                        <a:spcAft>
                          <a:spcPts val="0"/>
                        </a:spcAft>
                        <a:tabLst>
                          <a:tab pos="0" algn="l"/>
                        </a:tabLs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xmlns="" val="2166913973"/>
                  </a:ext>
                </a:extLst>
              </a:tr>
              <a:tr h="236009">
                <a:tc>
                  <a:txBody>
                    <a:bodyPr/>
                    <a:lstStyle/>
                    <a:p>
                      <a:r>
                        <a:rPr lang="en-US" sz="1000" b="1">
                          <a:effectLst/>
                          <a:latin typeface="Open Sans" panose="020B0606030504020204" pitchFamily="34" charset="0"/>
                        </a:rPr>
                        <a:t>RFID</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a:effectLst/>
                          <a:latin typeface="Open Sans" panose="020B0606030504020204" pitchFamily="34" charset="0"/>
                        </a:rPr>
                        <a:t>Yes, optional</a:t>
                      </a:r>
                    </a:p>
                  </a:txBody>
                  <a:tcPr marL="38100" marR="38100" marT="38100" marB="38100" anchor="ctr"/>
                </a:tc>
                <a:tc>
                  <a:txBody>
                    <a:bodyPr/>
                    <a:lstStyle/>
                    <a:p>
                      <a:pPr marL="0" marR="0" algn="ctr">
                        <a:lnSpc>
                          <a:spcPct val="107000"/>
                        </a:lnSpc>
                        <a:spcBef>
                          <a:spcPts val="0"/>
                        </a:spcBef>
                        <a:spcAft>
                          <a:spcPts val="0"/>
                        </a:spcAft>
                      </a:pPr>
                      <a:r>
                        <a:rPr lang="en-US" sz="1000">
                          <a:effectLst/>
                          <a:latin typeface="Open Sans" panose="020B0606030504020204" pitchFamily="34" charset="0"/>
                          <a:ea typeface="Open Sans" panose="020B0606030504020204" pitchFamily="34" charset="0"/>
                          <a:cs typeface="Open Sans" panose="020B0606030504020204" pitchFamily="34" charset="0"/>
                        </a:rPr>
                        <a:t>Yes, optional</a:t>
                      </a:r>
                    </a:p>
                  </a:txBody>
                  <a:tcPr marL="68580" marR="68580" marT="0" marB="0" anchor="ctr"/>
                </a:tc>
                <a:extLst>
                  <a:ext uri="{0D108BD9-81ED-4DB2-BD59-A6C34878D82A}">
                    <a16:rowId xmlns:a16="http://schemas.microsoft.com/office/drawing/2014/main" xmlns="" val="1500650147"/>
                  </a:ext>
                </a:extLst>
              </a:tr>
              <a:tr h="323568">
                <a:tc>
                  <a:txBody>
                    <a:bodyPr/>
                    <a:lstStyle/>
                    <a:p>
                      <a:r>
                        <a:rPr lang="en-US" sz="1000" b="1">
                          <a:effectLst/>
                          <a:latin typeface="Open Sans" panose="020B0606030504020204" pitchFamily="34" charset="0"/>
                        </a:rPr>
                        <a:t>Built-in Key Pad</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 capacitive touch keys</a:t>
                      </a:r>
                    </a:p>
                  </a:txBody>
                  <a:tcPr marL="38100" marR="38100" marT="38100" marB="38100" anchor="ctr"/>
                </a:tc>
                <a:tc>
                  <a:txBody>
                    <a:bodyPr/>
                    <a:lstStyle/>
                    <a:p>
                      <a:pPr algn="ctr"/>
                      <a:r>
                        <a:rPr lang="en-US" sz="1000" dirty="0">
                          <a:effectLst/>
                          <a:latin typeface="Open Sans" panose="020B0606030504020204" pitchFamily="34" charset="0"/>
                        </a:rPr>
                        <a:t>Yes, mechanical keys</a:t>
                      </a:r>
                    </a:p>
                  </a:txBody>
                  <a:tcPr marL="38100" marR="38100" marT="38100" marB="38100" anchor="ctr"/>
                </a:tc>
                <a:tc>
                  <a:txBody>
                    <a:bodyPr/>
                    <a:lstStyle/>
                    <a:p>
                      <a:pPr algn="ctr"/>
                      <a:r>
                        <a:rPr lang="en-US" sz="1000">
                          <a:effectLst/>
                          <a:latin typeface="Open Sans" panose="020B0606030504020204" pitchFamily="34" charset="0"/>
                        </a:rPr>
                        <a:t>Yes, optional, mechanical keys</a:t>
                      </a:r>
                    </a:p>
                  </a:txBody>
                  <a:tcPr marL="38100" marR="38100" marT="38100" marB="38100" anchor="ctr"/>
                </a:tc>
                <a:tc>
                  <a:txBody>
                    <a:bodyPr/>
                    <a:lstStyle/>
                    <a:p>
                      <a:pPr marL="0" marR="0" algn="ctr">
                        <a:lnSpc>
                          <a:spcPct val="107000"/>
                        </a:lnSpc>
                        <a:spcBef>
                          <a:spcPts val="0"/>
                        </a:spcBef>
                        <a:spcAft>
                          <a:spcPts val="0"/>
                        </a:spcAft>
                      </a:pPr>
                      <a:r>
                        <a:rPr lang="en-US" sz="1000">
                          <a:effectLst/>
                          <a:latin typeface="Open Sans" panose="020B0606030504020204" pitchFamily="34" charset="0"/>
                          <a:ea typeface="Open Sans" panose="020B0606030504020204" pitchFamily="34" charset="0"/>
                          <a:cs typeface="Open Sans" panose="020B0606030504020204" pitchFamily="34" charset="0"/>
                        </a:rPr>
                        <a:t>Yes, optional, mechanical keys</a:t>
                      </a:r>
                    </a:p>
                  </a:txBody>
                  <a:tcPr marL="68580" marR="68580" marT="0" marB="0" anchor="ctr"/>
                </a:tc>
                <a:extLst>
                  <a:ext uri="{0D108BD9-81ED-4DB2-BD59-A6C34878D82A}">
                    <a16:rowId xmlns:a16="http://schemas.microsoft.com/office/drawing/2014/main" xmlns="" val="2908889052"/>
                  </a:ext>
                </a:extLst>
              </a:tr>
              <a:tr h="393349">
                <a:tc>
                  <a:txBody>
                    <a:bodyPr/>
                    <a:lstStyle/>
                    <a:p>
                      <a:r>
                        <a:rPr lang="en-US" sz="1000" b="1">
                          <a:effectLst/>
                          <a:latin typeface="Open Sans" panose="020B0606030504020204" pitchFamily="34" charset="0"/>
                        </a:rPr>
                        <a:t>Audio Input</a:t>
                      </a:r>
                      <a:endParaRPr lang="en-US" sz="1000">
                        <a:effectLst/>
                        <a:latin typeface="Open Sans" panose="020B0606030504020204" pitchFamily="34" charset="0"/>
                      </a:endParaRPr>
                    </a:p>
                  </a:txBody>
                  <a:tcPr marL="38100" marR="38100" marT="38100" marB="38100" anchor="ctr"/>
                </a:tc>
                <a:tc>
                  <a:txBody>
                    <a:bodyPr/>
                    <a:lstStyle/>
                    <a:p>
                      <a:pPr algn="ctr">
                        <a:lnSpc>
                          <a:spcPts val="1200"/>
                        </a:lnSpc>
                      </a:pPr>
                      <a:r>
                        <a:rPr lang="en-US" sz="1000" dirty="0">
                          <a:effectLst/>
                          <a:latin typeface="Open Sans" panose="020B0606030504020204" pitchFamily="34" charset="0"/>
                        </a:rPr>
                        <a:t>Integrated microphone</a:t>
                      </a:r>
                    </a:p>
                    <a:p>
                      <a:pPr algn="ctr">
                        <a:lnSpc>
                          <a:spcPts val="1200"/>
                        </a:lnSpc>
                      </a:pPr>
                      <a:r>
                        <a:rPr lang="en-US" sz="800" dirty="0">
                          <a:effectLst/>
                          <a:latin typeface="Open Sans" panose="020B0606030504020204" pitchFamily="34" charset="0"/>
                        </a:rPr>
                        <a:t>(AEC with excellent background noise suppression)</a:t>
                      </a:r>
                    </a:p>
                  </a:txBody>
                  <a:tcPr marL="38100" marR="38100" marT="38100" marB="38100" anchor="ctr"/>
                </a:tc>
                <a:tc>
                  <a:txBody>
                    <a:bodyPr/>
                    <a:lstStyle/>
                    <a:p>
                      <a:pPr algn="ctr"/>
                      <a:r>
                        <a:rPr lang="en-US" sz="1000" dirty="0">
                          <a:effectLst/>
                          <a:latin typeface="Open Sans" panose="020B0606030504020204" pitchFamily="34" charset="0"/>
                        </a:rPr>
                        <a:t>Integrated microphone</a:t>
                      </a:r>
                    </a:p>
                  </a:txBody>
                  <a:tcPr marL="38100" marR="38100" marT="38100" marB="38100" anchor="ctr"/>
                </a:tc>
                <a:tc>
                  <a:txBody>
                    <a:bodyPr/>
                    <a:lstStyle/>
                    <a:p>
                      <a:pPr algn="ctr"/>
                      <a:r>
                        <a:rPr lang="en-US" sz="1000" dirty="0">
                          <a:effectLst/>
                          <a:latin typeface="Open Sans" panose="020B0606030504020204" pitchFamily="34" charset="0"/>
                        </a:rPr>
                        <a:t>2 integrated microphones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 (AEC)</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Integrated microphone</a:t>
                      </a:r>
                    </a:p>
                  </a:txBody>
                  <a:tcPr marL="68580" marR="68580" marT="0" marB="0" anchor="ctr"/>
                </a:tc>
                <a:extLst>
                  <a:ext uri="{0D108BD9-81ED-4DB2-BD59-A6C34878D82A}">
                    <a16:rowId xmlns:a16="http://schemas.microsoft.com/office/drawing/2014/main" xmlns="" val="1811755384"/>
                  </a:ext>
                </a:extLst>
              </a:tr>
              <a:tr h="258507">
                <a:tc>
                  <a:txBody>
                    <a:bodyPr/>
                    <a:lstStyle/>
                    <a:p>
                      <a:r>
                        <a:rPr lang="en-US" sz="1000" b="1">
                          <a:effectLst/>
                          <a:latin typeface="Open Sans" panose="020B0606030504020204" pitchFamily="34" charset="0"/>
                        </a:rPr>
                        <a:t>Audio Output</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HD loudspeaker up to 3m</a:t>
                      </a:r>
                    </a:p>
                  </a:txBody>
                  <a:tcPr marL="38100" marR="38100" marT="38100" marB="38100" anchor="ctr"/>
                </a:tc>
                <a:tc>
                  <a:txBody>
                    <a:bodyPr/>
                    <a:lstStyle/>
                    <a:p>
                      <a:pPr algn="ctr"/>
                      <a:r>
                        <a:rPr lang="en-US" sz="1000" dirty="0">
                          <a:effectLst/>
                          <a:latin typeface="Open Sans" panose="020B0606030504020204" pitchFamily="34" charset="0"/>
                        </a:rPr>
                        <a:t>Loudspeaker</a:t>
                      </a:r>
                    </a:p>
                  </a:txBody>
                  <a:tcPr marL="38100" marR="38100" marT="38100" marB="38100" anchor="ctr"/>
                </a:tc>
                <a:tc>
                  <a:txBody>
                    <a:bodyPr/>
                    <a:lstStyle/>
                    <a:p>
                      <a:pPr algn="ctr"/>
                      <a:r>
                        <a:rPr lang="en-US" sz="1000" dirty="0">
                          <a:effectLst/>
                          <a:latin typeface="Open Sans" panose="020B0606030504020204" pitchFamily="34" charset="0"/>
                        </a:rPr>
                        <a:t>Loudspeaker up to 1 m</a:t>
                      </a:r>
                    </a:p>
                  </a:txBody>
                  <a:tcPr marL="38100" marR="38100" marT="38100" marB="38100" anchor="ctr"/>
                </a:tc>
                <a:tc>
                  <a:txBody>
                    <a:bodyPr/>
                    <a:lstStyle/>
                    <a:p>
                      <a:pPr marL="0" marR="0" algn="ctr">
                        <a:lnSpc>
                          <a:spcPct val="107000"/>
                        </a:lnSpc>
                        <a:spcBef>
                          <a:spcPts val="0"/>
                        </a:spcBef>
                        <a:spcAft>
                          <a:spcPts val="0"/>
                        </a:spcAft>
                      </a:pPr>
                      <a:r>
                        <a:rPr lang="en-US" sz="1000">
                          <a:effectLst/>
                          <a:latin typeface="Open Sans" panose="020B0606030504020204" pitchFamily="34" charset="0"/>
                          <a:ea typeface="Open Sans" panose="020B0606030504020204" pitchFamily="34" charset="0"/>
                          <a:cs typeface="Open Sans" panose="020B0606030504020204" pitchFamily="34" charset="0"/>
                        </a:rPr>
                        <a:t>Loudspeaker</a:t>
                      </a:r>
                    </a:p>
                  </a:txBody>
                  <a:tcPr marL="68580" marR="68580" marT="0" marB="0" anchor="ctr"/>
                </a:tc>
                <a:extLst>
                  <a:ext uri="{0D108BD9-81ED-4DB2-BD59-A6C34878D82A}">
                    <a16:rowId xmlns:a16="http://schemas.microsoft.com/office/drawing/2014/main" xmlns="" val="1179550257"/>
                  </a:ext>
                </a:extLst>
              </a:tr>
              <a:tr h="239861">
                <a:tc>
                  <a:txBody>
                    <a:bodyPr/>
                    <a:lstStyle/>
                    <a:p>
                      <a:r>
                        <a:rPr lang="en-US" sz="1000" b="1" dirty="0">
                          <a:effectLst/>
                          <a:latin typeface="Open Sans" panose="020B0606030504020204" pitchFamily="34" charset="0"/>
                        </a:rPr>
                        <a:t>Day &amp; Night Mode</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 white LEDs for face-illumination</a:t>
                      </a:r>
                    </a:p>
                  </a:txBody>
                  <a:tcPr marL="38100" marR="38100" marT="38100" marB="38100" anchor="ctr"/>
                </a:tc>
                <a:tc>
                  <a:txBody>
                    <a:bodyPr/>
                    <a:lstStyle/>
                    <a:p>
                      <a:pPr algn="ctr"/>
                      <a:r>
                        <a:rPr lang="en-US" sz="1000" dirty="0">
                          <a:effectLst/>
                          <a:latin typeface="Open Sans" panose="020B0606030504020204" pitchFamily="34" charset="0"/>
                        </a:rPr>
                        <a:t>Yes, infrared light</a:t>
                      </a:r>
                    </a:p>
                  </a:txBody>
                  <a:tcPr marL="38100" marR="38100" marT="38100" marB="38100" anchor="ctr"/>
                </a:tc>
                <a:tc>
                  <a:txBody>
                    <a:bodyPr/>
                    <a:lstStyle/>
                    <a:p>
                      <a:pPr algn="ctr"/>
                      <a:r>
                        <a:rPr lang="en-US" sz="1000" dirty="0">
                          <a:effectLst/>
                          <a:latin typeface="Open Sans" panose="020B0606030504020204" pitchFamily="34" charset="0"/>
                        </a:rPr>
                        <a:t>Yes, infrared light </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 optional</a:t>
                      </a:r>
                    </a:p>
                  </a:txBody>
                  <a:tcPr marL="68580" marR="68580" marT="0" marB="0" anchor="ctr"/>
                </a:tc>
                <a:extLst>
                  <a:ext uri="{0D108BD9-81ED-4DB2-BD59-A6C34878D82A}">
                    <a16:rowId xmlns:a16="http://schemas.microsoft.com/office/drawing/2014/main" xmlns="" val="3652927756"/>
                  </a:ext>
                </a:extLst>
              </a:tr>
              <a:tr h="242854">
                <a:tc>
                  <a:txBody>
                    <a:bodyPr/>
                    <a:lstStyle/>
                    <a:p>
                      <a:r>
                        <a:rPr lang="en-US" sz="1000" b="1">
                          <a:effectLst/>
                          <a:latin typeface="Open Sans" panose="020B0606030504020204" pitchFamily="34" charset="0"/>
                        </a:rPr>
                        <a:t>No. of Alarm In &amp; Out</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2 channels</a:t>
                      </a:r>
                    </a:p>
                  </a:txBody>
                  <a:tcPr marL="38100" marR="38100" marT="38100" marB="38100" anchor="ctr"/>
                </a:tc>
                <a:tc>
                  <a:txBody>
                    <a:bodyPr/>
                    <a:lstStyle/>
                    <a:p>
                      <a:pPr algn="ctr"/>
                      <a:r>
                        <a:rPr lang="en-US" sz="1000" dirty="0">
                          <a:effectLst/>
                          <a:latin typeface="Open Sans" panose="020B0606030504020204" pitchFamily="34" charset="0"/>
                        </a:rPr>
                        <a:t>2 channels</a:t>
                      </a:r>
                    </a:p>
                  </a:txBody>
                  <a:tcPr marL="38100" marR="38100" marT="38100" marB="38100" anchor="ctr"/>
                </a:tc>
                <a:tc>
                  <a:txBody>
                    <a:bodyPr/>
                    <a:lstStyle/>
                    <a:p>
                      <a:pPr algn="ctr"/>
                      <a:r>
                        <a:rPr lang="en-US" sz="1000" dirty="0">
                          <a:effectLst/>
                          <a:latin typeface="Open Sans" panose="020B0606030504020204" pitchFamily="34" charset="0"/>
                        </a:rPr>
                        <a:t>Yes, optional</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 optional</a:t>
                      </a:r>
                    </a:p>
                  </a:txBody>
                  <a:tcPr marL="68580" marR="68580" marT="0" marB="0" anchor="ctr"/>
                </a:tc>
                <a:extLst>
                  <a:ext uri="{0D108BD9-81ED-4DB2-BD59-A6C34878D82A}">
                    <a16:rowId xmlns:a16="http://schemas.microsoft.com/office/drawing/2014/main" xmlns="" val="921363496"/>
                  </a:ext>
                </a:extLst>
              </a:tr>
              <a:tr h="236009">
                <a:tc>
                  <a:txBody>
                    <a:bodyPr/>
                    <a:lstStyle/>
                    <a:p>
                      <a:r>
                        <a:rPr lang="en-US" sz="1000" b="1">
                          <a:effectLst/>
                          <a:latin typeface="Open Sans" panose="020B0606030504020204" pitchFamily="34" charset="0"/>
                        </a:rPr>
                        <a:t>Waterproof Cert</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IP66</a:t>
                      </a:r>
                    </a:p>
                  </a:txBody>
                  <a:tcPr marL="38100" marR="38100" marT="38100" marB="38100" anchor="ctr"/>
                </a:tc>
                <a:tc>
                  <a:txBody>
                    <a:bodyPr/>
                    <a:lstStyle/>
                    <a:p>
                      <a:pPr algn="ctr"/>
                      <a:r>
                        <a:rPr lang="en-US" sz="1000" dirty="0">
                          <a:effectLst/>
                          <a:latin typeface="Open Sans" panose="020B0606030504020204" pitchFamily="34" charset="0"/>
                        </a:rPr>
                        <a:t>IP65</a:t>
                      </a:r>
                    </a:p>
                  </a:txBody>
                  <a:tcPr marL="38100" marR="38100" marT="38100" marB="38100" anchor="ctr"/>
                </a:tc>
                <a:tc>
                  <a:txBody>
                    <a:bodyPr/>
                    <a:lstStyle/>
                    <a:p>
                      <a:pPr algn="ctr"/>
                      <a:r>
                        <a:rPr lang="en-US" sz="1000">
                          <a:effectLst/>
                          <a:latin typeface="Open Sans" panose="020B0606030504020204" pitchFamily="34" charset="0"/>
                        </a:rPr>
                        <a:t>IP65</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IP65</a:t>
                      </a:r>
                    </a:p>
                  </a:txBody>
                  <a:tcPr marL="68580" marR="68580" marT="0" marB="0" anchor="ctr"/>
                </a:tc>
                <a:extLst>
                  <a:ext uri="{0D108BD9-81ED-4DB2-BD59-A6C34878D82A}">
                    <a16:rowId xmlns:a16="http://schemas.microsoft.com/office/drawing/2014/main" xmlns="" val="2254523192"/>
                  </a:ext>
                </a:extLst>
              </a:tr>
              <a:tr h="236009">
                <a:tc>
                  <a:txBody>
                    <a:bodyPr/>
                    <a:lstStyle/>
                    <a:p>
                      <a:r>
                        <a:rPr lang="en-US" sz="1000" b="1">
                          <a:effectLst/>
                          <a:latin typeface="Open Sans" panose="020B0606030504020204" pitchFamily="34" charset="0"/>
                        </a:rPr>
                        <a:t>Vandal Resistance</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IK09</a:t>
                      </a:r>
                    </a:p>
                  </a:txBody>
                  <a:tcPr marL="38100" marR="38100" marT="38100" marB="38100" anchor="ctr"/>
                </a:tc>
                <a:tc>
                  <a:txBody>
                    <a:bodyPr/>
                    <a:lstStyle/>
                    <a:p>
                      <a:pPr algn="ctr"/>
                      <a:r>
                        <a:rPr lang="en-US" sz="1000" dirty="0">
                          <a:effectLst/>
                          <a:latin typeface="Open Sans" panose="020B0606030504020204" pitchFamily="34" charset="0"/>
                        </a:rPr>
                        <a:t>IK10</a:t>
                      </a:r>
                    </a:p>
                  </a:txBody>
                  <a:tcPr marL="38100" marR="38100" marT="38100" marB="38100" anchor="ctr"/>
                </a:tc>
                <a:tc>
                  <a:txBody>
                    <a:bodyPr/>
                    <a:lstStyle/>
                    <a:p>
                      <a:pPr algn="ctr"/>
                      <a:r>
                        <a:rPr lang="en-US" sz="1000" dirty="0">
                          <a:effectLst/>
                          <a:latin typeface="Open Sans" panose="020B0606030504020204" pitchFamily="34" charset="0"/>
                        </a:rPr>
                        <a:t>IK10</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xmlns="" val="618478734"/>
                  </a:ext>
                </a:extLst>
              </a:tr>
              <a:tr h="236009">
                <a:tc>
                  <a:txBody>
                    <a:bodyPr/>
                    <a:lstStyle/>
                    <a:p>
                      <a:r>
                        <a:rPr lang="en-US" sz="1000" b="1" dirty="0">
                          <a:effectLst/>
                          <a:latin typeface="Open Sans" panose="020B0606030504020204" pitchFamily="34" charset="0"/>
                        </a:rPr>
                        <a:t>Mounting</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Wall Surface, In Wall (Flushing)</a:t>
                      </a:r>
                    </a:p>
                  </a:txBody>
                  <a:tcPr marL="38100" marR="38100" marT="38100" marB="38100" anchor="ctr"/>
                </a:tc>
                <a:tc>
                  <a:txBody>
                    <a:bodyPr/>
                    <a:lstStyle/>
                    <a:p>
                      <a:pPr algn="ctr"/>
                      <a:r>
                        <a:rPr lang="en-US" sz="1000" dirty="0">
                          <a:effectLst/>
                          <a:latin typeface="Open Sans" panose="020B0606030504020204" pitchFamily="34" charset="0"/>
                        </a:rPr>
                        <a:t>Wall Surface, In Wall (Flushing)</a:t>
                      </a:r>
                    </a:p>
                  </a:txBody>
                  <a:tcPr marL="38100" marR="38100" marT="38100" marB="38100" anchor="ctr"/>
                </a:tc>
                <a:tc>
                  <a:txBody>
                    <a:bodyPr/>
                    <a:lstStyle/>
                    <a:p>
                      <a:pPr algn="ctr"/>
                      <a:r>
                        <a:rPr lang="en-US" sz="1000" dirty="0">
                          <a:effectLst/>
                          <a:latin typeface="Open Sans" panose="020B0606030504020204" pitchFamily="34" charset="0"/>
                        </a:rPr>
                        <a:t>Wall Surface, In Wall (Flushing)</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In Wall (Flushing)</a:t>
                      </a:r>
                    </a:p>
                  </a:txBody>
                  <a:tcPr marL="68580" marR="68580" marT="0" marB="0" anchor="ctr"/>
                </a:tc>
                <a:extLst>
                  <a:ext uri="{0D108BD9-81ED-4DB2-BD59-A6C34878D82A}">
                    <a16:rowId xmlns:a16="http://schemas.microsoft.com/office/drawing/2014/main" xmlns="" val="565340892"/>
                  </a:ext>
                </a:extLst>
              </a:tr>
              <a:tr h="236009">
                <a:tc>
                  <a:txBody>
                    <a:bodyPr/>
                    <a:lstStyle/>
                    <a:p>
                      <a:r>
                        <a:rPr lang="en-US" sz="1000" b="1" dirty="0">
                          <a:effectLst/>
                          <a:latin typeface="Open Sans" panose="020B0606030504020204" pitchFamily="34" charset="0"/>
                        </a:rPr>
                        <a:t>Temperature</a:t>
                      </a:r>
                    </a:p>
                  </a:txBody>
                  <a:tcPr marL="38100" marR="38100" marT="38100" marB="38100" anchor="ctr"/>
                </a:tc>
                <a:tc>
                  <a:txBody>
                    <a:bodyPr/>
                    <a:lstStyle/>
                    <a:p>
                      <a:pPr algn="ctr"/>
                      <a:r>
                        <a:rPr lang="en-US" sz="1000" dirty="0">
                          <a:effectLst/>
                          <a:latin typeface="Open Sans" panose="020B0606030504020204" pitchFamily="34" charset="0"/>
                        </a:rPr>
                        <a:t>-30° C to 60° C</a:t>
                      </a:r>
                    </a:p>
                  </a:txBody>
                  <a:tcPr marL="38100" marR="38100" marT="38100" marB="38100" anchor="ctr"/>
                </a:tc>
                <a:tc>
                  <a:txBody>
                    <a:bodyPr/>
                    <a:lstStyle/>
                    <a:p>
                      <a:pPr algn="ctr"/>
                      <a:r>
                        <a:rPr lang="en-US" sz="1000" dirty="0">
                          <a:effectLst/>
                          <a:latin typeface="Open Sans" panose="020B0606030504020204" pitchFamily="34" charset="0"/>
                        </a:rPr>
                        <a:t>-40° C to 70°C</a:t>
                      </a:r>
                    </a:p>
                  </a:txBody>
                  <a:tcPr marL="38100" marR="38100" marT="38100" marB="38100" anchor="ctr"/>
                </a:tc>
                <a:tc>
                  <a:txBody>
                    <a:bodyPr/>
                    <a:lstStyle/>
                    <a:p>
                      <a:pPr algn="ctr"/>
                      <a:r>
                        <a:rPr lang="en-US" sz="1000" dirty="0">
                          <a:effectLst/>
                          <a:latin typeface="Open Sans" panose="020B0606030504020204" pitchFamily="34" charset="0"/>
                        </a:rPr>
                        <a:t>-40° C to 55ºC</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-30</a:t>
                      </a:r>
                      <a:r>
                        <a:rPr lang="en-US" sz="1000" dirty="0">
                          <a:effectLst/>
                          <a:latin typeface="Open Sans" panose="020B0606030504020204" pitchFamily="34" charset="0"/>
                        </a:rPr>
                        <a:t>° C</a:t>
                      </a:r>
                      <a:r>
                        <a:rPr lang="en-US" sz="1000" dirty="0">
                          <a:effectLst/>
                          <a:latin typeface="Open Sans" panose="020B0606030504020204" pitchFamily="34" charset="0"/>
                          <a:ea typeface="Open Sans" panose="020B0606030504020204" pitchFamily="34" charset="0"/>
                          <a:cs typeface="Open Sans" panose="020B0606030504020204" pitchFamily="34" charset="0"/>
                        </a:rPr>
                        <a:t> to 50°C</a:t>
                      </a:r>
                    </a:p>
                  </a:txBody>
                  <a:tcPr marL="68580" marR="68580" marT="0" marB="0" anchor="ctr"/>
                </a:tc>
                <a:extLst>
                  <a:ext uri="{0D108BD9-81ED-4DB2-BD59-A6C34878D82A}">
                    <a16:rowId xmlns:a16="http://schemas.microsoft.com/office/drawing/2014/main" xmlns="" val="2912467177"/>
                  </a:ext>
                </a:extLst>
              </a:tr>
            </a:tbl>
          </a:graphicData>
        </a:graphic>
      </p:graphicFrame>
      <p:sp>
        <p:nvSpPr>
          <p:cNvPr id="16" name="TextBox 15"/>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spTree>
    <p:extLst>
      <p:ext uri="{BB962C8B-B14F-4D97-AF65-F5344CB8AC3E}">
        <p14:creationId xmlns:p14="http://schemas.microsoft.com/office/powerpoint/2010/main" val="411577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46A7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Video &amp; Audio Door Systems Battle Card</a:t>
            </a:r>
          </a:p>
        </p:txBody>
      </p:sp>
      <p:graphicFrame>
        <p:nvGraphicFramePr>
          <p:cNvPr id="7" name="Table 6">
            <a:extLst>
              <a:ext uri="{FF2B5EF4-FFF2-40B4-BE49-F238E27FC236}">
                <a16:creationId xmlns:a16="http://schemas.microsoft.com/office/drawing/2014/main" xmlns="" id="{5706FED4-7E8E-5F4C-BF15-BAB1D844DD24}"/>
              </a:ext>
            </a:extLst>
          </p:cNvPr>
          <p:cNvGraphicFramePr>
            <a:graphicFrameLocks noGrp="1"/>
          </p:cNvGraphicFramePr>
          <p:nvPr>
            <p:extLst>
              <p:ext uri="{D42A27DB-BD31-4B8C-83A1-F6EECF244321}">
                <p14:modId xmlns:p14="http://schemas.microsoft.com/office/powerpoint/2010/main" val="1936393354"/>
              </p:ext>
            </p:extLst>
          </p:nvPr>
        </p:nvGraphicFramePr>
        <p:xfrm>
          <a:off x="1335405" y="1416521"/>
          <a:ext cx="9292590" cy="4062527"/>
        </p:xfrm>
        <a:graphic>
          <a:graphicData uri="http://schemas.openxmlformats.org/drawingml/2006/table">
            <a:tbl>
              <a:tblPr firstRow="1" bandRow="1">
                <a:tableStyleId>{5940675A-B579-460E-94D1-54222C63F5DA}</a:tableStyleId>
              </a:tblPr>
              <a:tblGrid>
                <a:gridCol w="1908810">
                  <a:extLst>
                    <a:ext uri="{9D8B030D-6E8A-4147-A177-3AD203B41FA5}">
                      <a16:colId xmlns:a16="http://schemas.microsoft.com/office/drawing/2014/main" xmlns="" val="20000"/>
                    </a:ext>
                  </a:extLst>
                </a:gridCol>
                <a:gridCol w="2514600">
                  <a:extLst>
                    <a:ext uri="{9D8B030D-6E8A-4147-A177-3AD203B41FA5}">
                      <a16:colId xmlns:a16="http://schemas.microsoft.com/office/drawing/2014/main" xmlns="" val="20001"/>
                    </a:ext>
                  </a:extLst>
                </a:gridCol>
                <a:gridCol w="2274570">
                  <a:extLst>
                    <a:ext uri="{9D8B030D-6E8A-4147-A177-3AD203B41FA5}">
                      <a16:colId xmlns:a16="http://schemas.microsoft.com/office/drawing/2014/main" xmlns="" val="20002"/>
                    </a:ext>
                  </a:extLst>
                </a:gridCol>
                <a:gridCol w="2594610">
                  <a:extLst>
                    <a:ext uri="{9D8B030D-6E8A-4147-A177-3AD203B41FA5}">
                      <a16:colId xmlns:a16="http://schemas.microsoft.com/office/drawing/2014/main" xmlns="" val="20004"/>
                    </a:ext>
                  </a:extLst>
                </a:gridCol>
              </a:tblGrid>
              <a:tr h="282495">
                <a:tc>
                  <a:txBody>
                    <a:bodyPr/>
                    <a:lstStyle/>
                    <a:p>
                      <a:endParaRPr lang="en-US" sz="1000" dirty="0">
                        <a:ln>
                          <a:solidFill>
                            <a:schemeClr val="bg1">
                              <a:lumMod val="65000"/>
                            </a:schemeClr>
                          </a:solidFill>
                        </a:ln>
                        <a:solidFill>
                          <a:schemeClr val="bg2">
                            <a:lumMod val="9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 GDS3705</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err="1">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Akuvox</a:t>
                      </a: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R23P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err="1">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Fanvil</a:t>
                      </a: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i23</a:t>
                      </a:r>
                    </a:p>
                  </a:txBody>
                  <a:tcPr anchor="ctr"/>
                </a:tc>
                <a:extLst>
                  <a:ext uri="{0D108BD9-81ED-4DB2-BD59-A6C34878D82A}">
                    <a16:rowId xmlns:a16="http://schemas.microsoft.com/office/drawing/2014/main" xmlns="" val="10000"/>
                  </a:ext>
                </a:extLst>
              </a:tr>
              <a:tr h="325778">
                <a:tc>
                  <a:txBody>
                    <a:bodyPr/>
                    <a:lstStyle/>
                    <a:p>
                      <a:r>
                        <a:rPr lang="en-US" sz="1000" b="1" dirty="0">
                          <a:effectLst/>
                          <a:latin typeface="Open Sans" panose="020B0606030504020204" pitchFamily="34" charset="0"/>
                        </a:rPr>
                        <a:t>Audio Input</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Integrated dual microphones up to 1.5m</a:t>
                      </a:r>
                    </a:p>
                  </a:txBody>
                  <a:tcPr marL="38100" marR="38100" marT="38100" marB="38100" anchor="ctr"/>
                </a:tc>
                <a:tc>
                  <a:txBody>
                    <a:bodyPr/>
                    <a:lstStyle/>
                    <a:p>
                      <a:pPr algn="ctr"/>
                      <a:r>
                        <a:rPr lang="en-US" sz="1000" dirty="0">
                          <a:effectLst/>
                          <a:latin typeface="Open Sans" panose="020B0606030504020204" pitchFamily="34" charset="0"/>
                        </a:rPr>
                        <a:t>Integrated microphone</a:t>
                      </a:r>
                    </a:p>
                  </a:txBody>
                  <a:tcPr marL="38100" marR="38100" marT="38100" marB="38100" anchor="ctr"/>
                </a:tc>
                <a:tc>
                  <a:txBody>
                    <a:bodyPr/>
                    <a:lstStyle/>
                    <a:p>
                      <a:pPr algn="ctr"/>
                      <a:r>
                        <a:rPr lang="en-US" sz="1000" dirty="0">
                          <a:effectLst/>
                          <a:latin typeface="Open Sans" panose="020B0606030504020204" pitchFamily="34" charset="0"/>
                        </a:rPr>
                        <a:t>Integrated dual microphone AEC</a:t>
                      </a:r>
                    </a:p>
                  </a:txBody>
                  <a:tcPr marL="38100" marR="38100" marT="38100" marB="38100" anchor="ctr"/>
                </a:tc>
                <a:extLst>
                  <a:ext uri="{0D108BD9-81ED-4DB2-BD59-A6C34878D82A}">
                    <a16:rowId xmlns:a16="http://schemas.microsoft.com/office/drawing/2014/main" xmlns="" val="10002"/>
                  </a:ext>
                </a:extLst>
              </a:tr>
              <a:tr h="281672">
                <a:tc>
                  <a:txBody>
                    <a:bodyPr/>
                    <a:lstStyle/>
                    <a:p>
                      <a:r>
                        <a:rPr lang="en-US" sz="1000" b="1" dirty="0">
                          <a:effectLst/>
                          <a:latin typeface="Open Sans" panose="020B0606030504020204" pitchFamily="34" charset="0"/>
                        </a:rPr>
                        <a:t>Audio Output</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HD loudspeaker 2W, up to 3m</a:t>
                      </a:r>
                    </a:p>
                  </a:txBody>
                  <a:tcPr marL="38100" marR="38100" marT="38100" marB="381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HD loudspeaker 2W</a:t>
                      </a:r>
                    </a:p>
                  </a:txBody>
                  <a:tcPr marL="38100" marR="38100" marT="38100" marB="381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Full-duplex loudspeaker</a:t>
                      </a:r>
                    </a:p>
                  </a:txBody>
                  <a:tcPr marL="38100" marR="38100" marT="38100" marB="38100" anchor="ctr"/>
                </a:tc>
                <a:extLst>
                  <a:ext uri="{0D108BD9-81ED-4DB2-BD59-A6C34878D82A}">
                    <a16:rowId xmlns:a16="http://schemas.microsoft.com/office/drawing/2014/main" xmlns="" val="2119832448"/>
                  </a:ext>
                </a:extLst>
              </a:tr>
              <a:tr h="281672">
                <a:tc>
                  <a:txBody>
                    <a:bodyPr/>
                    <a:lstStyle/>
                    <a:p>
                      <a:r>
                        <a:rPr lang="en-US" sz="1000" b="1" dirty="0" err="1">
                          <a:effectLst/>
                          <a:latin typeface="Open Sans" panose="020B0606030504020204" pitchFamily="34" charset="0"/>
                        </a:rPr>
                        <a:t>PoE</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extLst>
                  <a:ext uri="{0D108BD9-81ED-4DB2-BD59-A6C34878D82A}">
                    <a16:rowId xmlns:a16="http://schemas.microsoft.com/office/drawing/2014/main" xmlns="" val="10003"/>
                  </a:ext>
                </a:extLst>
              </a:tr>
              <a:tr h="324576">
                <a:tc>
                  <a:txBody>
                    <a:bodyPr/>
                    <a:lstStyle/>
                    <a:p>
                      <a:r>
                        <a:rPr lang="en-US" sz="1000" b="1" dirty="0">
                          <a:effectLst/>
                          <a:latin typeface="Open Sans" panose="020B0606030504020204" pitchFamily="34" charset="0"/>
                        </a:rPr>
                        <a:t>SIP/VoIP Support</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 broad interoperability</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Yes, broad interoperability</a:t>
                      </a:r>
                    </a:p>
                  </a:txBody>
                  <a:tcPr marL="38100" marR="38100" marT="38100" marB="38100" anchor="ctr"/>
                </a:tc>
                <a:tc>
                  <a:txBody>
                    <a:bodyPr/>
                    <a:lstStyle/>
                    <a:p>
                      <a:pPr algn="ctr"/>
                      <a:r>
                        <a:rPr lang="en-US" sz="1000" dirty="0">
                          <a:effectLst/>
                          <a:latin typeface="Open Sans" panose="020B0606030504020204" pitchFamily="34" charset="0"/>
                        </a:rPr>
                        <a:t>Yes, broad interoperability</a:t>
                      </a:r>
                    </a:p>
                  </a:txBody>
                  <a:tcPr marL="38100" marR="38100" marT="38100" marB="38100" anchor="ctr"/>
                </a:tc>
                <a:extLst>
                  <a:ext uri="{0D108BD9-81ED-4DB2-BD59-A6C34878D82A}">
                    <a16:rowId xmlns:a16="http://schemas.microsoft.com/office/drawing/2014/main" xmlns="" val="10004"/>
                  </a:ext>
                </a:extLst>
              </a:tr>
              <a:tr h="322297">
                <a:tc>
                  <a:txBody>
                    <a:bodyPr/>
                    <a:lstStyle/>
                    <a:p>
                      <a:r>
                        <a:rPr lang="en-US" sz="1000" b="1">
                          <a:effectLst/>
                          <a:latin typeface="Open Sans" panose="020B0606030504020204" pitchFamily="34" charset="0"/>
                        </a:rPr>
                        <a:t>Voice Codecs</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G.711</a:t>
                      </a:r>
                      <a:r>
                        <a:rPr lang="el-GR" sz="1000" dirty="0">
                          <a:effectLst/>
                          <a:latin typeface="Open Sans" panose="020B0606030504020204" pitchFamily="34" charset="0"/>
                        </a:rPr>
                        <a:t>μ/</a:t>
                      </a:r>
                      <a:r>
                        <a:rPr lang="en-US" sz="1000" dirty="0">
                          <a:effectLst/>
                          <a:latin typeface="Open Sans" panose="020B0606030504020204" pitchFamily="34" charset="0"/>
                        </a:rPr>
                        <a:t>a-law, G.722</a:t>
                      </a:r>
                    </a:p>
                  </a:txBody>
                  <a:tcPr marL="38100" marR="38100" marT="38100" marB="381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G.711a, G.711</a:t>
                      </a:r>
                      <a:r>
                        <a:rPr lang="el-GR" sz="1000" dirty="0">
                          <a:effectLst/>
                          <a:latin typeface="Open Sans" panose="020B0606030504020204" pitchFamily="34" charset="0"/>
                        </a:rPr>
                        <a:t>μ, </a:t>
                      </a:r>
                      <a:r>
                        <a:rPr lang="en-US" sz="1000" dirty="0">
                          <a:effectLst/>
                          <a:latin typeface="Open Sans" panose="020B0606030504020204" pitchFamily="34" charset="0"/>
                        </a:rPr>
                        <a:t>G.722 and G.729</a:t>
                      </a:r>
                    </a:p>
                  </a:txBody>
                  <a:tcPr marL="38100" marR="38100" marT="38100" marB="381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G.711a/u, G.723.1, G.726-32K, G.729AB</a:t>
                      </a:r>
                    </a:p>
                  </a:txBody>
                  <a:tcPr marL="38100" marR="38100" marT="38100" marB="38100" anchor="ctr"/>
                </a:tc>
                <a:extLst>
                  <a:ext uri="{0D108BD9-81ED-4DB2-BD59-A6C34878D82A}">
                    <a16:rowId xmlns:a16="http://schemas.microsoft.com/office/drawing/2014/main" xmlns="" val="10005"/>
                  </a:ext>
                </a:extLst>
              </a:tr>
              <a:tr h="362036">
                <a:tc>
                  <a:txBody>
                    <a:bodyPr/>
                    <a:lstStyle/>
                    <a:p>
                      <a:r>
                        <a:rPr lang="en-US" sz="1000" b="1" dirty="0">
                          <a:effectLst/>
                          <a:latin typeface="Open Sans" panose="020B0606030504020204" pitchFamily="34" charset="0"/>
                        </a:rPr>
                        <a:t>Expansion Interface</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RS485, IN &amp; OUT </a:t>
                      </a:r>
                      <a:r>
                        <a:rPr lang="en-US" sz="1000" dirty="0" err="1">
                          <a:effectLst/>
                          <a:latin typeface="Open Sans" panose="020B0606030504020204" pitchFamily="34" charset="0"/>
                        </a:rPr>
                        <a:t>Wiegand</a:t>
                      </a:r>
                      <a:r>
                        <a:rPr lang="en-US" sz="1000" dirty="0">
                          <a:effectLst/>
                          <a:latin typeface="Open Sans" panose="020B0606030504020204" pitchFamily="34" charset="0"/>
                        </a:rPr>
                        <a:t> 26</a:t>
                      </a:r>
                    </a:p>
                  </a:txBody>
                  <a:tcPr marL="38100" marR="38100" marT="38100" marB="38100" anchor="ctr"/>
                </a:tc>
                <a:tc>
                  <a:txBody>
                    <a:bodyPr/>
                    <a:lstStyle/>
                    <a:p>
                      <a:pPr algn="ctr"/>
                      <a:r>
                        <a:rPr lang="en-US" sz="1000" dirty="0">
                          <a:effectLst/>
                          <a:latin typeface="Open Sans" panose="020B0606030504020204" pitchFamily="34" charset="0"/>
                        </a:rPr>
                        <a:t>RS485</a:t>
                      </a:r>
                    </a:p>
                  </a:txBody>
                  <a:tcPr marL="38100" marR="38100" marT="38100" marB="38100" anchor="ctr"/>
                </a:tc>
                <a:tc>
                  <a:txBody>
                    <a:bodyPr/>
                    <a:lstStyle/>
                    <a:p>
                      <a:pPr algn="ctr"/>
                      <a:r>
                        <a:rPr lang="en-US" sz="1000" dirty="0">
                          <a:effectLst/>
                          <a:latin typeface="Open Sans" panose="020B0606030504020204" pitchFamily="34" charset="0"/>
                        </a:rPr>
                        <a:t>No</a:t>
                      </a:r>
                    </a:p>
                  </a:txBody>
                  <a:tcPr marL="38100" marR="38100" marT="38100" marB="38100" anchor="ctr"/>
                </a:tc>
                <a:extLst>
                  <a:ext uri="{0D108BD9-81ED-4DB2-BD59-A6C34878D82A}">
                    <a16:rowId xmlns:a16="http://schemas.microsoft.com/office/drawing/2014/main" xmlns="" val="10010"/>
                  </a:ext>
                </a:extLst>
              </a:tr>
              <a:tr h="281672">
                <a:tc>
                  <a:txBody>
                    <a:bodyPr/>
                    <a:lstStyle/>
                    <a:p>
                      <a:r>
                        <a:rPr lang="en-US" sz="1000" b="1">
                          <a:effectLst/>
                          <a:latin typeface="Open Sans" panose="020B0606030504020204" pitchFamily="34" charset="0"/>
                        </a:rPr>
                        <a:t>RFID</a:t>
                      </a:r>
                      <a:endParaRPr lang="en-US" sz="1000">
                        <a:effectLst/>
                        <a:latin typeface="Open Sans" panose="020B0606030504020204" pitchFamily="34" charset="0"/>
                      </a:endParaRPr>
                    </a:p>
                  </a:txBody>
                  <a:tcPr marL="38100" marR="38100" marT="38100" marB="38100" anchor="ctr"/>
                </a:tc>
                <a:tc>
                  <a:txBody>
                    <a:bodyPr/>
                    <a:lstStyle/>
                    <a:p>
                      <a:pPr algn="ctr"/>
                      <a:r>
                        <a:rPr lang="en-US" sz="100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extLst>
                  <a:ext uri="{0D108BD9-81ED-4DB2-BD59-A6C34878D82A}">
                    <a16:rowId xmlns:a16="http://schemas.microsoft.com/office/drawing/2014/main" xmlns="" val="1500650147"/>
                  </a:ext>
                </a:extLst>
              </a:tr>
              <a:tr h="362036">
                <a:tc>
                  <a:txBody>
                    <a:bodyPr/>
                    <a:lstStyle/>
                    <a:p>
                      <a:r>
                        <a:rPr lang="en-US" sz="1000" b="1">
                          <a:effectLst/>
                          <a:latin typeface="Open Sans" panose="020B0606030504020204" pitchFamily="34" charset="0"/>
                        </a:rPr>
                        <a:t>Built-in Key Pad</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 </a:t>
                      </a:r>
                      <a:r>
                        <a:rPr lang="en-US" sz="1000" dirty="0">
                          <a:solidFill>
                            <a:schemeClr val="tx1"/>
                          </a:solidFill>
                          <a:effectLst/>
                          <a:latin typeface="Open Sans" panose="020B0606030504020204" pitchFamily="34" charset="0"/>
                        </a:rPr>
                        <a:t>metal keys with blue LED backlight</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No</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Yes, mechanical keys</a:t>
                      </a:r>
                    </a:p>
                  </a:txBody>
                  <a:tcPr marL="38100" marR="38100" marT="38100" marB="38100" anchor="ctr"/>
                </a:tc>
                <a:extLst>
                  <a:ext uri="{0D108BD9-81ED-4DB2-BD59-A6C34878D82A}">
                    <a16:rowId xmlns:a16="http://schemas.microsoft.com/office/drawing/2014/main" xmlns="" val="2908889052"/>
                  </a:ext>
                </a:extLst>
              </a:tr>
              <a:tr h="281672">
                <a:tc>
                  <a:txBody>
                    <a:bodyPr/>
                    <a:lstStyle/>
                    <a:p>
                      <a:r>
                        <a:rPr lang="en-US" sz="1000" b="1">
                          <a:effectLst/>
                          <a:latin typeface="Open Sans" panose="020B0606030504020204" pitchFamily="34" charset="0"/>
                        </a:rPr>
                        <a:t>Waterproof Cert</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IP66</a:t>
                      </a:r>
                    </a:p>
                  </a:txBody>
                  <a:tcPr marL="38100" marR="38100" marT="38100" marB="38100" anchor="ctr"/>
                </a:tc>
                <a:tc>
                  <a:txBody>
                    <a:bodyPr/>
                    <a:lstStyle/>
                    <a:p>
                      <a:pPr algn="ctr"/>
                      <a:r>
                        <a:rPr lang="en-US" sz="1000" dirty="0">
                          <a:effectLst/>
                          <a:latin typeface="Open Sans" panose="020B0606030504020204" pitchFamily="34" charset="0"/>
                        </a:rPr>
                        <a:t>IP65</a:t>
                      </a:r>
                    </a:p>
                  </a:txBody>
                  <a:tcPr marL="38100" marR="38100" marT="38100" marB="38100" anchor="ctr"/>
                </a:tc>
                <a:tc>
                  <a:txBody>
                    <a:bodyPr/>
                    <a:lstStyle/>
                    <a:p>
                      <a:pPr algn="ctr"/>
                      <a:r>
                        <a:rPr lang="en-US" sz="1000" dirty="0">
                          <a:effectLst/>
                          <a:latin typeface="Open Sans" panose="020B0606030504020204" pitchFamily="34" charset="0"/>
                        </a:rPr>
                        <a:t>IP65</a:t>
                      </a:r>
                    </a:p>
                  </a:txBody>
                  <a:tcPr marL="38100" marR="38100" marT="38100" marB="38100" anchor="ctr"/>
                </a:tc>
                <a:extLst>
                  <a:ext uri="{0D108BD9-81ED-4DB2-BD59-A6C34878D82A}">
                    <a16:rowId xmlns:a16="http://schemas.microsoft.com/office/drawing/2014/main" xmlns="" val="2254523192"/>
                  </a:ext>
                </a:extLst>
              </a:tr>
              <a:tr h="281672">
                <a:tc>
                  <a:txBody>
                    <a:bodyPr/>
                    <a:lstStyle/>
                    <a:p>
                      <a:r>
                        <a:rPr lang="en-US" sz="1000" b="1">
                          <a:effectLst/>
                          <a:latin typeface="Open Sans" panose="020B0606030504020204" pitchFamily="34" charset="0"/>
                        </a:rPr>
                        <a:t>Vandal Resistance</a:t>
                      </a:r>
                      <a:endParaRPr lang="en-US" sz="100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IK09</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IK10</a:t>
                      </a:r>
                    </a:p>
                  </a:txBody>
                  <a:tcPr marL="38100" marR="38100" marT="38100" marB="38100" anchor="ctr"/>
                </a:tc>
                <a:extLst>
                  <a:ext uri="{0D108BD9-81ED-4DB2-BD59-A6C34878D82A}">
                    <a16:rowId xmlns:a16="http://schemas.microsoft.com/office/drawing/2014/main" xmlns="" val="618478734"/>
                  </a:ext>
                </a:extLst>
              </a:tr>
              <a:tr h="393277">
                <a:tc>
                  <a:txBody>
                    <a:bodyPr/>
                    <a:lstStyle/>
                    <a:p>
                      <a:r>
                        <a:rPr lang="en-US" sz="1000" b="1" dirty="0">
                          <a:effectLst/>
                          <a:latin typeface="Open Sans" panose="020B0606030504020204" pitchFamily="34" charset="0"/>
                        </a:rPr>
                        <a:t>Mounting</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Wall Surface, In Wall (Flushing)</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Wall Surface, In Wall </a:t>
                      </a:r>
                      <a:br>
                        <a:rPr lang="en-US" sz="1000" dirty="0">
                          <a:effectLst/>
                          <a:latin typeface="Open Sans" panose="020B0606030504020204" pitchFamily="34" charset="0"/>
                        </a:rPr>
                      </a:br>
                      <a:r>
                        <a:rPr lang="en-US" sz="1000" dirty="0">
                          <a:effectLst/>
                          <a:latin typeface="Open Sans" panose="020B0606030504020204" pitchFamily="34" charset="0"/>
                        </a:rPr>
                        <a:t>(Flushing optional)</a:t>
                      </a:r>
                    </a:p>
                  </a:txBody>
                  <a:tcPr marL="38100" marR="38100" marT="38100" marB="38100" anchor="ctr"/>
                </a:tc>
                <a:tc>
                  <a:txBody>
                    <a:bodyPr/>
                    <a:lstStyle/>
                    <a:p>
                      <a:pPr algn="ctr"/>
                      <a:r>
                        <a:rPr lang="en-US" sz="1000" dirty="0">
                          <a:effectLst/>
                          <a:latin typeface="Open Sans" panose="020B0606030504020204" pitchFamily="34" charset="0"/>
                        </a:rPr>
                        <a:t>Wall Surface, In Wall </a:t>
                      </a:r>
                    </a:p>
                  </a:txBody>
                  <a:tcPr marL="38100" marR="38100" marT="38100" marB="38100" anchor="ctr"/>
                </a:tc>
                <a:extLst>
                  <a:ext uri="{0D108BD9-81ED-4DB2-BD59-A6C34878D82A}">
                    <a16:rowId xmlns:a16="http://schemas.microsoft.com/office/drawing/2014/main" xmlns="" val="565340892"/>
                  </a:ext>
                </a:extLst>
              </a:tr>
              <a:tr h="281672">
                <a:tc>
                  <a:txBody>
                    <a:bodyPr/>
                    <a:lstStyle/>
                    <a:p>
                      <a:r>
                        <a:rPr lang="en-US" sz="1000" b="1" dirty="0">
                          <a:effectLst/>
                          <a:latin typeface="Open Sans" panose="020B0606030504020204" pitchFamily="34" charset="0"/>
                        </a:rPr>
                        <a:t>Temperature</a:t>
                      </a:r>
                    </a:p>
                  </a:txBody>
                  <a:tcPr marL="38100" marR="38100" marT="38100" marB="38100" anchor="ctr"/>
                </a:tc>
                <a:tc>
                  <a:txBody>
                    <a:bodyPr/>
                    <a:lstStyle/>
                    <a:p>
                      <a:pPr algn="ctr"/>
                      <a:r>
                        <a:rPr lang="en-US" sz="1000" dirty="0">
                          <a:effectLst/>
                          <a:latin typeface="Open Sans" panose="020B0606030504020204" pitchFamily="34" charset="0"/>
                        </a:rPr>
                        <a:t>-30° C to 60°C</a:t>
                      </a:r>
                    </a:p>
                  </a:txBody>
                  <a:tcPr marL="38100" marR="38100" marT="38100" marB="38100" anchor="ctr"/>
                </a:tc>
                <a:tc>
                  <a:txBody>
                    <a:bodyPr/>
                    <a:lstStyle/>
                    <a:p>
                      <a:pPr algn="ctr"/>
                      <a:r>
                        <a:rPr lang="en-US" sz="1000" dirty="0">
                          <a:effectLst/>
                          <a:latin typeface="Open Sans" panose="020B0606030504020204" pitchFamily="34" charset="0"/>
                        </a:rPr>
                        <a:t>-30° C to 40°C</a:t>
                      </a:r>
                    </a:p>
                  </a:txBody>
                  <a:tcPr marL="38100" marR="38100" marT="38100" marB="381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-40° C to 70° C </a:t>
                      </a:r>
                    </a:p>
                  </a:txBody>
                  <a:tcPr marL="38100" marR="38100" marT="38100" marB="38100" anchor="ctr"/>
                </a:tc>
                <a:extLst>
                  <a:ext uri="{0D108BD9-81ED-4DB2-BD59-A6C34878D82A}">
                    <a16:rowId xmlns:a16="http://schemas.microsoft.com/office/drawing/2014/main" xmlns="" val="2912467177"/>
                  </a:ext>
                </a:extLst>
              </a:tr>
            </a:tbl>
          </a:graphicData>
        </a:graphic>
      </p:graphicFrame>
      <p:sp>
        <p:nvSpPr>
          <p:cNvPr id="6" name="TextBox 5">
            <a:extLst>
              <a:ext uri="{FF2B5EF4-FFF2-40B4-BE49-F238E27FC236}">
                <a16:creationId xmlns:a16="http://schemas.microsoft.com/office/drawing/2014/main" xmlns="" id="{A9350E3E-3049-4B4C-9AE3-704AB43BC371}"/>
              </a:ext>
            </a:extLst>
          </p:cNvPr>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spTree>
    <p:extLst>
      <p:ext uri="{BB962C8B-B14F-4D97-AF65-F5344CB8AC3E}">
        <p14:creationId xmlns:p14="http://schemas.microsoft.com/office/powerpoint/2010/main" val="1604989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1005</TotalTime>
  <Words>788</Words>
  <Application>Microsoft Macintosh PowerPoint</Application>
  <PresentationFormat>Widescreen</PresentationFormat>
  <Paragraphs>200</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Open Sans</vt:lpstr>
      <vt:lpstr>Open Sans Semibold</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KATE-ASUS</dc:creator>
  <cp:lastModifiedBy>Anita Lam</cp:lastModifiedBy>
  <cp:revision>47</cp:revision>
  <dcterms:created xsi:type="dcterms:W3CDTF">2018-02-01T15:13:46Z</dcterms:created>
  <dcterms:modified xsi:type="dcterms:W3CDTF">2019-03-15T21:43:55Z</dcterms:modified>
</cp:coreProperties>
</file>