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CD6"/>
    <a:srgbClr val="46A7C9"/>
    <a:srgbClr val="2952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87" autoAdjust="0"/>
    <p:restoredTop sz="94660"/>
  </p:normalViewPr>
  <p:slideViewPr>
    <p:cSldViewPr snapToGrid="0">
      <p:cViewPr varScale="1">
        <p:scale>
          <a:sx n="112" d="100"/>
          <a:sy n="112" d="100"/>
        </p:scale>
        <p:origin x="59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DF522D-570D-674F-AE29-978C2BCC3238}" type="datetimeFigureOut">
              <a:rPr lang="en-US" smtClean="0"/>
              <a:t>6/25/18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66EBE2-5247-574D-9015-1FF868FBF18C}" type="slidenum">
              <a:rPr lang="en-US" smtClean="0"/>
              <a:t>‹#›</a:t>
            </a:fld>
            <a:endParaRPr lang="en-US"/>
          </a:p>
        </p:txBody>
      </p:sp>
    </p:spTree>
    <p:extLst>
      <p:ext uri="{BB962C8B-B14F-4D97-AF65-F5344CB8AC3E}">
        <p14:creationId xmlns:p14="http://schemas.microsoft.com/office/powerpoint/2010/main" val="34784833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66EBE2-5247-574D-9015-1FF868FBF18C}" type="slidenum">
              <a:rPr lang="en-US" smtClean="0"/>
              <a:t>3</a:t>
            </a:fld>
            <a:endParaRPr lang="en-US"/>
          </a:p>
        </p:txBody>
      </p:sp>
    </p:spTree>
    <p:extLst>
      <p:ext uri="{BB962C8B-B14F-4D97-AF65-F5344CB8AC3E}">
        <p14:creationId xmlns:p14="http://schemas.microsoft.com/office/powerpoint/2010/main" val="2589131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D2A547-F224-4066-ADB2-43761C66D291}" type="datetimeFigureOut">
              <a:rPr lang="en-US" smtClean="0"/>
              <a:t>6/25/18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01150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6/25/18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400386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6/25/18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86000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D2A547-F224-4066-ADB2-43761C66D291}" type="datetimeFigureOut">
              <a:rPr lang="en-US" smtClean="0"/>
              <a:t>6/25/18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65363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D2A547-F224-4066-ADB2-43761C66D291}" type="datetimeFigureOut">
              <a:rPr lang="en-US" smtClean="0"/>
              <a:t>6/25/18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34530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D2A547-F224-4066-ADB2-43761C66D291}" type="datetimeFigureOut">
              <a:rPr lang="en-US" smtClean="0"/>
              <a:t>6/25/18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49332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D2A547-F224-4066-ADB2-43761C66D291}" type="datetimeFigureOut">
              <a:rPr lang="en-US" smtClean="0"/>
              <a:t>6/25/18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61847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D2A547-F224-4066-ADB2-43761C66D291}" type="datetimeFigureOut">
              <a:rPr lang="en-US" smtClean="0"/>
              <a:t>6/25/18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17064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D2A547-F224-4066-ADB2-43761C66D291}" type="datetimeFigureOut">
              <a:rPr lang="en-US" smtClean="0"/>
              <a:t>6/25/18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2516339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6/25/18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939130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D2A547-F224-4066-ADB2-43761C66D291}" type="datetimeFigureOut">
              <a:rPr lang="en-US" smtClean="0"/>
              <a:t>6/25/18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DAC10-C0DA-4188-AA09-51C2E8597796}" type="slidenum">
              <a:rPr lang="en-US" smtClean="0"/>
              <a:t>‹#›</a:t>
            </a:fld>
            <a:endParaRPr lang="en-US"/>
          </a:p>
        </p:txBody>
      </p:sp>
    </p:spTree>
    <p:extLst>
      <p:ext uri="{BB962C8B-B14F-4D97-AF65-F5344CB8AC3E}">
        <p14:creationId xmlns:p14="http://schemas.microsoft.com/office/powerpoint/2010/main" val="87917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D2A547-F224-4066-ADB2-43761C66D291}" type="datetimeFigureOut">
              <a:rPr lang="en-US" smtClean="0"/>
              <a:t>6/25/18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DAC10-C0DA-4188-AA09-51C2E8597796}" type="slidenum">
              <a:rPr lang="en-US" smtClean="0"/>
              <a:t>‹#›</a:t>
            </a:fld>
            <a:endParaRPr lang="en-US"/>
          </a:p>
        </p:txBody>
      </p:sp>
    </p:spTree>
    <p:extLst>
      <p:ext uri="{BB962C8B-B14F-4D97-AF65-F5344CB8AC3E}">
        <p14:creationId xmlns:p14="http://schemas.microsoft.com/office/powerpoint/2010/main" val="2048554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5.wdp"/><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microsoft.com/office/2007/relationships/hdphoto" Target="../media/hdphoto4.wdp"/><Relationship Id="rId5" Type="http://schemas.microsoft.com/office/2007/relationships/hdphoto" Target="../media/hdphoto1.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3.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3F8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IP Video Phones Battle Card</a:t>
            </a:r>
          </a:p>
        </p:txBody>
      </p:sp>
      <p:sp>
        <p:nvSpPr>
          <p:cNvPr id="5" name="TextBox 4"/>
          <p:cNvSpPr txBox="1"/>
          <p:nvPr/>
        </p:nvSpPr>
        <p:spPr>
          <a:xfrm>
            <a:off x="190618" y="1047310"/>
            <a:ext cx="3775591" cy="369332"/>
          </a:xfrm>
          <a:prstGeom prst="rect">
            <a:avLst/>
          </a:prstGeom>
          <a:noFill/>
        </p:spPr>
        <p:txBody>
          <a:bodyPr wrap="square" rtlCol="0">
            <a:spAutoFit/>
          </a:bodyPr>
          <a:lstStyle/>
          <a:p>
            <a:r>
              <a:rPr lang="en-US" dirty="0">
                <a:solidFill>
                  <a:srgbClr val="3F8CD6"/>
                </a:solidFill>
                <a:latin typeface="Open Sans" panose="020B0606030504020204" pitchFamily="34" charset="0"/>
                <a:ea typeface="Open Sans" panose="020B0606030504020204" pitchFamily="34" charset="0"/>
                <a:cs typeface="Open Sans" panose="020B0606030504020204" pitchFamily="34" charset="0"/>
              </a:rPr>
              <a:t>IP Video Phones Positioning</a:t>
            </a:r>
          </a:p>
        </p:txBody>
      </p:sp>
      <p:sp>
        <p:nvSpPr>
          <p:cNvPr id="6" name="TextBox 5"/>
          <p:cNvSpPr txBox="1"/>
          <p:nvPr/>
        </p:nvSpPr>
        <p:spPr>
          <a:xfrm>
            <a:off x="5615796" y="1009445"/>
            <a:ext cx="3756804" cy="369332"/>
          </a:xfrm>
          <a:prstGeom prst="rect">
            <a:avLst/>
          </a:prstGeom>
          <a:noFill/>
        </p:spPr>
        <p:txBody>
          <a:bodyPr wrap="square" rtlCol="0">
            <a:spAutoFit/>
          </a:bodyPr>
          <a:lstStyle/>
          <a:p>
            <a:r>
              <a:rPr lang="en-US" dirty="0">
                <a:solidFill>
                  <a:srgbClr val="3F8CD6"/>
                </a:solidFill>
                <a:latin typeface="Open Sans" panose="020B0606030504020204" pitchFamily="34" charset="0"/>
                <a:ea typeface="Open Sans" panose="020B0606030504020204" pitchFamily="34" charset="0"/>
                <a:cs typeface="Open Sans" panose="020B0606030504020204" pitchFamily="34" charset="0"/>
              </a:rPr>
              <a:t>Competitive Features</a:t>
            </a:r>
          </a:p>
        </p:txBody>
      </p:sp>
      <p:sp>
        <p:nvSpPr>
          <p:cNvPr id="12" name="TextBox 11"/>
          <p:cNvSpPr txBox="1"/>
          <p:nvPr/>
        </p:nvSpPr>
        <p:spPr>
          <a:xfrm>
            <a:off x="211652" y="1416641"/>
            <a:ext cx="5237697" cy="1661993"/>
          </a:xfrm>
          <a:prstGeom prst="rect">
            <a:avLst/>
          </a:prstGeom>
          <a:noFill/>
        </p:spPr>
        <p:txBody>
          <a:bodyPr wrap="square" rtlCol="0">
            <a:spAutoFit/>
          </a:bodyPr>
          <a:lstStyle/>
          <a:p>
            <a:r>
              <a:rPr lang="en-US" sz="1200" dirty="0">
                <a:latin typeface="Open Sans" panose="020B0606030504020204" pitchFamily="34" charset="0"/>
                <a:ea typeface="Open Sans" panose="020B0606030504020204" pitchFamily="34" charset="0"/>
                <a:cs typeface="Open Sans" panose="020B0606030504020204" pitchFamily="34" charset="0"/>
              </a:rPr>
              <a:t>Built for users seeking the power of video collaboration straight from their desktop, the GXV series of IP Video Phones from Grandstream provide video communication packed in one device. Through the Android</a:t>
            </a:r>
            <a:r>
              <a:rPr lang="en-US" sz="1200" baseline="30000" dirty="0">
                <a:latin typeface="Open Sans" panose="020B0606030504020204" pitchFamily="34" charset="0"/>
                <a:ea typeface="Open Sans" panose="020B0606030504020204" pitchFamily="34" charset="0"/>
                <a:cs typeface="Open Sans" panose="020B0606030504020204" pitchFamily="34" charset="0"/>
              </a:rPr>
              <a:t>TM </a:t>
            </a:r>
            <a:r>
              <a:rPr lang="en-US" sz="1200" dirty="0">
                <a:latin typeface="Open Sans" panose="020B0606030504020204" pitchFamily="34" charset="0"/>
                <a:ea typeface="Open Sans" panose="020B0606030504020204" pitchFamily="34" charset="0"/>
                <a:cs typeface="Open Sans" panose="020B0606030504020204" pitchFamily="34" charset="0"/>
              </a:rPr>
              <a:t>integration, our IP Video Phones offer a multimedia experience that combines video, audio, web access and Android apps. They also come equipped with </a:t>
            </a:r>
            <a:r>
              <a:rPr lang="en-US" sz="1200" dirty="0">
                <a:latin typeface="Open Sans" panose="020B0606030504020204" pitchFamily="34" charset="0"/>
                <a:ea typeface="Open Sans" panose="020B0606030504020204" pitchFamily="34" charset="0"/>
                <a:cs typeface="Times New Roman" panose="02020603050405020304" pitchFamily="18" charset="0"/>
              </a:rPr>
              <a:t>c</a:t>
            </a:r>
            <a:r>
              <a:rPr lang="en-US" sz="1200" dirty="0">
                <a:latin typeface="Open Sans" panose="020B0606030504020204" pitchFamily="34" charset="0"/>
                <a:ea typeface="Calibri" panose="020F0502020204030204" pitchFamily="34" charset="0"/>
                <a:cs typeface="Times New Roman" panose="02020603050405020304" pitchFamily="18" charset="0"/>
              </a:rPr>
              <a:t>apacitive touch screen, 6 or 16 lines, Bluetooth, </a:t>
            </a:r>
            <a:r>
              <a:rPr lang="en-US" sz="1200" dirty="0" err="1">
                <a:latin typeface="Open Sans" panose="020B0606030504020204" pitchFamily="34" charset="0"/>
                <a:ea typeface="Calibri" panose="020F0502020204030204" pitchFamily="34" charset="0"/>
                <a:cs typeface="Times New Roman" panose="02020603050405020304" pitchFamily="18" charset="0"/>
              </a:rPr>
              <a:t>WiFi</a:t>
            </a:r>
            <a:r>
              <a:rPr lang="en-US" sz="1200" dirty="0">
                <a:latin typeface="Open Sans" panose="020B0606030504020204" pitchFamily="34" charset="0"/>
                <a:ea typeface="Calibri" panose="020F0502020204030204" pitchFamily="34" charset="0"/>
                <a:cs typeface="Times New Roman" panose="02020603050405020304" pitchFamily="18" charset="0"/>
              </a:rPr>
              <a:t> and </a:t>
            </a:r>
            <a:r>
              <a:rPr lang="en-US" sz="1200" dirty="0" err="1">
                <a:latin typeface="Open Sans" panose="020B0606030504020204" pitchFamily="34" charset="0"/>
                <a:ea typeface="Calibri" panose="020F0502020204030204" pitchFamily="34" charset="0"/>
                <a:cs typeface="Times New Roman" panose="02020603050405020304" pitchFamily="18" charset="0"/>
              </a:rPr>
              <a:t>PoE</a:t>
            </a:r>
            <a:r>
              <a:rPr lang="en-US" sz="1200" dirty="0">
                <a:latin typeface="Open Sans" panose="020B0606030504020204" pitchFamily="34" charset="0"/>
                <a:ea typeface="Calibri" panose="020F0502020204030204" pitchFamily="34" charset="0"/>
                <a:cs typeface="Times New Roman" panose="02020603050405020304" pitchFamily="18" charset="0"/>
              </a:rPr>
              <a:t>.</a:t>
            </a:r>
            <a:endParaRPr lang="en-US" sz="1200" dirty="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13" name="TextBox 12"/>
          <p:cNvSpPr txBox="1"/>
          <p:nvPr/>
        </p:nvSpPr>
        <p:spPr>
          <a:xfrm>
            <a:off x="5615796" y="1199471"/>
            <a:ext cx="6044241" cy="3323987"/>
          </a:xfrm>
          <a:prstGeom prst="rect">
            <a:avLst/>
          </a:prstGeom>
          <a:noFill/>
        </p:spPr>
        <p:txBody>
          <a:bodyPr wrap="square" rtlCol="0">
            <a:spAutoFit/>
          </a:bodyPr>
          <a:lstStyle/>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Multimedia experience combining, voice, video, web and apps in one phone</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Built-in mega-pixel camera (720p 30fps)</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Integrated Bluetooth (4.0 + EDR), and </a:t>
            </a:r>
            <a:r>
              <a:rPr lang="en-US" sz="1200" dirty="0" err="1">
                <a:latin typeface="Open Sans" panose="020B0606030504020204" pitchFamily="34" charset="0"/>
                <a:ea typeface="Open Sans" panose="020B0606030504020204" pitchFamily="34" charset="0"/>
                <a:cs typeface="Open Sans" panose="020B0606030504020204" pitchFamily="34" charset="0"/>
              </a:rPr>
              <a:t>WiFi</a:t>
            </a:r>
            <a:r>
              <a:rPr lang="en-US" sz="1200" dirty="0">
                <a:latin typeface="Open Sans" panose="020B0606030504020204" pitchFamily="34" charset="0"/>
                <a:ea typeface="Open Sans" panose="020B0606030504020204" pitchFamily="34" charset="0"/>
                <a:cs typeface="Open Sans" panose="020B0606030504020204" pitchFamily="34" charset="0"/>
              </a:rPr>
              <a:t> (802.11 b/g/n)</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Runs on Android OS (4.2 on GXV3240 and 7.0 on GXV3370)</a:t>
            </a:r>
          </a:p>
          <a:p>
            <a:pPr marL="171450" indent="-171450">
              <a:buFont typeface="Arial" panose="020B0604020202020204" pitchFamily="34" charset="0"/>
              <a:buChar char="•"/>
            </a:pP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One of the few open Android IP Video Phones on the market complemented with a suite of market-leading features (Bluetooth, </a:t>
            </a:r>
            <a:r>
              <a:rPr lang="en-US" sz="1200" dirty="0" err="1">
                <a:latin typeface="Open Sans" panose="020B0606030504020204" pitchFamily="34" charset="0"/>
                <a:ea typeface="Open Sans" panose="020B0606030504020204" pitchFamily="34" charset="0"/>
                <a:cs typeface="Open Sans" panose="020B0606030504020204" pitchFamily="34" charset="0"/>
              </a:rPr>
              <a:t>WiFi</a:t>
            </a:r>
            <a:r>
              <a:rPr lang="en-US" sz="1200" dirty="0">
                <a:latin typeface="Open Sans" panose="020B0606030504020204" pitchFamily="34" charset="0"/>
                <a:ea typeface="Open Sans" panose="020B0606030504020204" pitchFamily="34" charset="0"/>
                <a:cs typeface="Open Sans" panose="020B0606030504020204" pitchFamily="34" charset="0"/>
              </a:rPr>
              <a:t>, touch screen, </a:t>
            </a:r>
            <a:r>
              <a:rPr lang="en-US" sz="1200" dirty="0" err="1">
                <a:latin typeface="Open Sans" panose="020B0606030504020204" pitchFamily="34" charset="0"/>
                <a:ea typeface="Open Sans" panose="020B0606030504020204" pitchFamily="34" charset="0"/>
                <a:cs typeface="Open Sans" panose="020B0606030504020204" pitchFamily="34" charset="0"/>
              </a:rPr>
              <a:t>etc</a:t>
            </a:r>
            <a:r>
              <a:rPr lang="en-US" sz="1200" dirty="0">
                <a:latin typeface="Open Sans" panose="020B0606030504020204" pitchFamily="34" charset="0"/>
                <a:ea typeface="Open Sans" panose="020B0606030504020204" pitchFamily="34" charset="0"/>
                <a:cs typeface="Open Sans" panose="020B0606030504020204" pitchFamily="34" charset="0"/>
              </a:rPr>
              <a:t>) to offer the most feature-rich and cost-competitive video IP phone on the market</a:t>
            </a:r>
            <a:br>
              <a:rPr lang="en-US" sz="1200" dirty="0">
                <a:latin typeface="Open Sans" panose="020B0606030504020204" pitchFamily="34" charset="0"/>
                <a:ea typeface="Open Sans" panose="020B0606030504020204" pitchFamily="34" charset="0"/>
                <a:cs typeface="Open Sans" panose="020B0606030504020204" pitchFamily="34" charset="0"/>
              </a:rPr>
            </a:br>
            <a:endParaRPr lang="en-US" sz="1200" dirty="0">
              <a:latin typeface="Open Sans" panose="020B0606030504020204" pitchFamily="34" charset="0"/>
              <a:ea typeface="Open Sans" panose="020B0606030504020204" pitchFamily="34" charset="0"/>
              <a:cs typeface="Open Sans" panose="020B0606030504020204" pitchFamily="34" charset="0"/>
            </a:endParaRPr>
          </a:p>
          <a:p>
            <a:pPr marL="171450" indent="-171450">
              <a:buFont typeface="Arial" panose="020B0604020202020204" pitchFamily="34" charset="0"/>
              <a:buChar char="•"/>
            </a:pPr>
            <a:r>
              <a:rPr lang="en-US" sz="1200" dirty="0">
                <a:latin typeface="Open Sans" panose="020B0606030504020204" pitchFamily="34" charset="0"/>
                <a:ea typeface="Open Sans" panose="020B0606030504020204" pitchFamily="34" charset="0"/>
                <a:cs typeface="Open Sans" panose="020B0606030504020204" pitchFamily="34" charset="0"/>
              </a:rPr>
              <a:t>More features and advanced technology for your money compared to other vendor offerings within this price range (Cisco, Polycom, </a:t>
            </a:r>
            <a:r>
              <a:rPr lang="en-US" sz="1200" dirty="0" err="1">
                <a:latin typeface="Open Sans" panose="020B0606030504020204" pitchFamily="34" charset="0"/>
                <a:ea typeface="Open Sans" panose="020B0606030504020204" pitchFamily="34" charset="0"/>
                <a:cs typeface="Open Sans" panose="020B0606030504020204" pitchFamily="34" charset="0"/>
              </a:rPr>
              <a:t>Fanvil</a:t>
            </a:r>
            <a:r>
              <a:rPr lang="en-US" sz="1200" dirty="0">
                <a:latin typeface="Open Sans" panose="020B0606030504020204" pitchFamily="34" charset="0"/>
                <a:ea typeface="Open Sans" panose="020B0606030504020204" pitchFamily="34" charset="0"/>
                <a:cs typeface="Open Sans" panose="020B0606030504020204" pitchFamily="34" charset="0"/>
              </a:rPr>
              <a:t>, Yealink )</a:t>
            </a:r>
          </a:p>
          <a:p>
            <a:r>
              <a:rPr lang="en-US" sz="1200" dirty="0">
                <a:latin typeface="Open Sans" panose="020B0606030504020204" pitchFamily="34" charset="0"/>
                <a:ea typeface="Open Sans" panose="020B0606030504020204" pitchFamily="34" charset="0"/>
                <a:cs typeface="Open Sans" panose="020B0606030504020204" pitchFamily="34" charset="0"/>
              </a:rPr>
              <a:t> </a:t>
            </a:r>
          </a:p>
          <a:p>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681517559"/>
              </p:ext>
            </p:extLst>
          </p:nvPr>
        </p:nvGraphicFramePr>
        <p:xfrm>
          <a:off x="341476" y="3973192"/>
          <a:ext cx="4978048" cy="2598907"/>
        </p:xfrm>
        <a:graphic>
          <a:graphicData uri="http://schemas.openxmlformats.org/drawingml/2006/table">
            <a:tbl>
              <a:tblPr firstRow="1" bandRow="1">
                <a:tableStyleId>{5940675A-B579-460E-94D1-54222C63F5DA}</a:tableStyleId>
              </a:tblPr>
              <a:tblGrid>
                <a:gridCol w="1608725">
                  <a:extLst>
                    <a:ext uri="{9D8B030D-6E8A-4147-A177-3AD203B41FA5}">
                      <a16:colId xmlns:a16="http://schemas.microsoft.com/office/drawing/2014/main" val="20000"/>
                    </a:ext>
                  </a:extLst>
                </a:gridCol>
                <a:gridCol w="1700543">
                  <a:extLst>
                    <a:ext uri="{9D8B030D-6E8A-4147-A177-3AD203B41FA5}">
                      <a16:colId xmlns:a16="http://schemas.microsoft.com/office/drawing/2014/main" val="20001"/>
                    </a:ext>
                  </a:extLst>
                </a:gridCol>
                <a:gridCol w="1668780">
                  <a:extLst>
                    <a:ext uri="{9D8B030D-6E8A-4147-A177-3AD203B41FA5}">
                      <a16:colId xmlns:a16="http://schemas.microsoft.com/office/drawing/2014/main" val="20002"/>
                    </a:ext>
                  </a:extLst>
                </a:gridCol>
              </a:tblGrid>
              <a:tr h="366714">
                <a:tc>
                  <a:txBody>
                    <a:bodyPr/>
                    <a:lstStyle/>
                    <a:p>
                      <a:endParaRPr lang="en-US" sz="1000" dirty="0">
                        <a:ln>
                          <a:solidFill>
                            <a:schemeClr val="bg1">
                              <a:lumMod val="65000"/>
                            </a:schemeClr>
                          </a:solidFill>
                        </a:ln>
                        <a:solidFill>
                          <a:schemeClr val="bg2">
                            <a:lumMod val="90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GXV3240</a:t>
                      </a:r>
                      <a:b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IP Video Phone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GXV3370</a:t>
                      </a:r>
                      <a:b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b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IP Video Phone</a:t>
                      </a:r>
                    </a:p>
                  </a:txBody>
                  <a:tcPr/>
                </a:tc>
                <a:extLst>
                  <a:ext uri="{0D108BD9-81ED-4DB2-BD59-A6C34878D82A}">
                    <a16:rowId xmlns:a16="http://schemas.microsoft.com/office/drawing/2014/main" val="10000"/>
                  </a:ext>
                </a:extLst>
              </a:tr>
              <a:tr h="227100">
                <a:tc>
                  <a:txBody>
                    <a:bodyPr/>
                    <a:lstStyle/>
                    <a:p>
                      <a:pPr algn="ctr"/>
                      <a:r>
                        <a:rPr lang="en-US" sz="1000" b="1" dirty="0">
                          <a:effectLst/>
                          <a:latin typeface="Open Sans" panose="020B0606030504020204" pitchFamily="34" charset="0"/>
                        </a:rPr>
                        <a:t>Retail </a:t>
                      </a:r>
                    </a:p>
                  </a:txBody>
                  <a:tcPr marL="38100" marR="38100" marT="38100" marB="38100" anchor="ctr"/>
                </a:tc>
                <a:tc>
                  <a:txBody>
                    <a:bodyPr/>
                    <a:lstStyle/>
                    <a:p>
                      <a:pPr algn="ctr"/>
                      <a:r>
                        <a:rPr lang="en-US" sz="1000" dirty="0">
                          <a:effectLst/>
                          <a:latin typeface="Open Sans" panose="020B0606030504020204" pitchFamily="34" charset="0"/>
                        </a:rPr>
                        <a:t>$219</a:t>
                      </a:r>
                    </a:p>
                  </a:txBody>
                  <a:tcPr marL="38100" marR="38100" marT="38100" marB="38100" anchor="ctr"/>
                </a:tc>
                <a:tc>
                  <a:txBody>
                    <a:bodyPr/>
                    <a:lstStyle/>
                    <a:p>
                      <a:pPr algn="ctr"/>
                      <a:r>
                        <a:rPr lang="en-US" sz="1000" dirty="0">
                          <a:effectLst/>
                          <a:latin typeface="Open Sans" panose="020B0606030504020204" pitchFamily="34" charset="0"/>
                        </a:rPr>
                        <a:t>$349</a:t>
                      </a:r>
                    </a:p>
                  </a:txBody>
                  <a:tcPr marL="38100" marR="38100" marT="38100" marB="38100" anchor="ctr"/>
                </a:tc>
                <a:extLst>
                  <a:ext uri="{0D108BD9-81ED-4DB2-BD59-A6C34878D82A}">
                    <a16:rowId xmlns:a16="http://schemas.microsoft.com/office/drawing/2014/main" val="10001"/>
                  </a:ext>
                </a:extLst>
              </a:tr>
              <a:tr h="0">
                <a:tc>
                  <a:txBody>
                    <a:bodyPr/>
                    <a:lstStyle/>
                    <a:p>
                      <a:pPr algn="ctr"/>
                      <a:r>
                        <a:rPr lang="en-US" sz="1000" b="1" dirty="0">
                          <a:effectLst/>
                          <a:latin typeface="Open Sans" panose="020B0606030504020204" pitchFamily="34" charset="0"/>
                        </a:rPr>
                        <a:t>Lines &amp; SIP Accounts</a:t>
                      </a:r>
                    </a:p>
                  </a:txBody>
                  <a:tcPr marL="38100" marR="38100" marT="38100" marB="38100" anchor="ctr"/>
                </a:tc>
                <a:tc>
                  <a:txBody>
                    <a:bodyPr/>
                    <a:lstStyle/>
                    <a:p>
                      <a:pPr algn="ctr"/>
                      <a:r>
                        <a:rPr lang="en-US" sz="1000" dirty="0">
                          <a:effectLst/>
                          <a:latin typeface="Open Sans" panose="020B0606030504020204" pitchFamily="34" charset="0"/>
                        </a:rPr>
                        <a:t>6 lines</a:t>
                      </a:r>
                    </a:p>
                  </a:txBody>
                  <a:tcPr marL="38100" marR="38100" marT="38100" marB="38100" anchor="ctr"/>
                </a:tc>
                <a:tc>
                  <a:txBody>
                    <a:bodyPr/>
                    <a:lstStyle/>
                    <a:p>
                      <a:pPr algn="ctr"/>
                      <a:r>
                        <a:rPr lang="en-US" sz="1000" b="0" dirty="0">
                          <a:effectLst/>
                          <a:latin typeface="Open Sans" panose="020B0606030504020204" pitchFamily="34" charset="0"/>
                        </a:rPr>
                        <a:t>16 lines, 6 SIP</a:t>
                      </a:r>
                      <a:endParaRPr lang="en-US" sz="1000" b="0" dirty="0">
                        <a:effectLst/>
                        <a:latin typeface="Open Sans Semibold" panose="020B0606030504020204" pitchFamily="34" charset="0"/>
                      </a:endParaRPr>
                    </a:p>
                  </a:txBody>
                  <a:tcPr marL="38100" marR="38100" marT="38100" marB="38100" anchor="ctr"/>
                </a:tc>
                <a:extLst>
                  <a:ext uri="{0D108BD9-81ED-4DB2-BD59-A6C34878D82A}">
                    <a16:rowId xmlns:a16="http://schemas.microsoft.com/office/drawing/2014/main" val="10002"/>
                  </a:ext>
                </a:extLst>
              </a:tr>
              <a:tr h="0">
                <a:tc>
                  <a:txBody>
                    <a:bodyPr/>
                    <a:lstStyle/>
                    <a:p>
                      <a:pPr algn="ctr"/>
                      <a:r>
                        <a:rPr lang="en-US" sz="1000" b="1" dirty="0">
                          <a:effectLst/>
                          <a:latin typeface="Open Sans" panose="020B0606030504020204" pitchFamily="34" charset="0"/>
                        </a:rPr>
                        <a:t>LCD Screen</a:t>
                      </a:r>
                    </a:p>
                  </a:txBody>
                  <a:tcPr marL="38100" marR="38100" marT="38100" marB="38100" anchor="ctr"/>
                </a:tc>
                <a:tc>
                  <a:txBody>
                    <a:bodyPr/>
                    <a:lstStyle/>
                    <a:p>
                      <a:pPr algn="ctr"/>
                      <a:r>
                        <a:rPr lang="en-US" sz="1000" dirty="0">
                          <a:effectLst/>
                          <a:latin typeface="Open Sans" panose="020B0606030504020204" pitchFamily="34" charset="0"/>
                        </a:rPr>
                        <a:t>4.3 inch capacitive touch screen</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7 inch capacitive touch screen</a:t>
                      </a:r>
                    </a:p>
                  </a:txBody>
                  <a:tcPr marL="38100" marR="38100" marT="38100" marB="38100" anchor="ctr"/>
                </a:tc>
                <a:extLst>
                  <a:ext uri="{0D108BD9-81ED-4DB2-BD59-A6C34878D82A}">
                    <a16:rowId xmlns:a16="http://schemas.microsoft.com/office/drawing/2014/main" val="10003"/>
                  </a:ext>
                </a:extLst>
              </a:tr>
              <a:tr h="248604">
                <a:tc>
                  <a:txBody>
                    <a:bodyPr/>
                    <a:lstStyle/>
                    <a:p>
                      <a:pPr algn="ctr"/>
                      <a:r>
                        <a:rPr lang="en-US" sz="1000" b="1" dirty="0">
                          <a:effectLst/>
                          <a:latin typeface="Open Sans" panose="020B0606030504020204" pitchFamily="34" charset="0"/>
                        </a:rPr>
                        <a:t>Conferencing</a:t>
                      </a:r>
                    </a:p>
                  </a:txBody>
                  <a:tcPr marL="38100" marR="38100" marT="38100" marB="38100" anchor="ctr"/>
                </a:tc>
                <a:tc>
                  <a:txBody>
                    <a:bodyPr/>
                    <a:lstStyle/>
                    <a:p>
                      <a:pPr algn="ctr"/>
                      <a:r>
                        <a:rPr lang="en-US" sz="1000" dirty="0">
                          <a:effectLst/>
                          <a:latin typeface="Open Sans" panose="020B0606030504020204" pitchFamily="34" charset="0"/>
                        </a:rPr>
                        <a:t>6 Audio, 3 Video</a:t>
                      </a:r>
                    </a:p>
                  </a:txBody>
                  <a:tcPr marL="38100" marR="38100" marT="38100" marB="38100" anchor="ctr"/>
                </a:tc>
                <a:tc>
                  <a:txBody>
                    <a:bodyPr/>
                    <a:lstStyle/>
                    <a:p>
                      <a:pPr algn="ctr"/>
                      <a:r>
                        <a:rPr lang="en-US" sz="1000" b="0" i="0" dirty="0">
                          <a:effectLst/>
                          <a:latin typeface="Open Sans" panose="020B0606030504020204" pitchFamily="34" charset="0"/>
                          <a:ea typeface="Open Sans" panose="020B0606030504020204" pitchFamily="34" charset="0"/>
                          <a:cs typeface="Open Sans" panose="020B0606030504020204" pitchFamily="34" charset="0"/>
                        </a:rPr>
                        <a:t>7 Audio, 3 Video</a:t>
                      </a:r>
                    </a:p>
                  </a:txBody>
                  <a:tcPr marL="38100" marR="38100" marT="38100" marB="38100" anchor="ctr"/>
                </a:tc>
                <a:extLst>
                  <a:ext uri="{0D108BD9-81ED-4DB2-BD59-A6C34878D82A}">
                    <a16:rowId xmlns:a16="http://schemas.microsoft.com/office/drawing/2014/main" val="10004"/>
                  </a:ext>
                </a:extLst>
              </a:tr>
              <a:tr h="186187">
                <a:tc>
                  <a:txBody>
                    <a:bodyPr/>
                    <a:lstStyle/>
                    <a:p>
                      <a:pPr algn="ctr"/>
                      <a:r>
                        <a:rPr lang="en-US" sz="1000" b="1" dirty="0">
                          <a:effectLst/>
                          <a:latin typeface="Open Sans" panose="020B0606030504020204" pitchFamily="34" charset="0"/>
                        </a:rPr>
                        <a:t>Operating System</a:t>
                      </a:r>
                    </a:p>
                  </a:txBody>
                  <a:tcPr marL="38100" marR="38100" marT="38100" marB="38100" anchor="ctr"/>
                </a:tc>
                <a:tc>
                  <a:txBody>
                    <a:bodyPr/>
                    <a:lstStyle/>
                    <a:p>
                      <a:pPr algn="ctr"/>
                      <a:r>
                        <a:rPr lang="en-US" sz="1000" dirty="0">
                          <a:effectLst/>
                          <a:latin typeface="Open Sans" panose="020B0606030504020204" pitchFamily="34" charset="0"/>
                        </a:rPr>
                        <a:t>Android 4.2 </a:t>
                      </a:r>
                    </a:p>
                  </a:txBody>
                  <a:tcPr marL="38100" marR="38100" marT="38100" marB="38100" anchor="ctr"/>
                </a:tc>
                <a:tc>
                  <a:txBody>
                    <a:bodyPr/>
                    <a:lstStyle/>
                    <a:p>
                      <a:pPr algn="ctr"/>
                      <a:r>
                        <a:rPr lang="en-US" sz="1000" dirty="0">
                          <a:effectLst/>
                          <a:latin typeface="Open Sans" panose="020B0606030504020204" pitchFamily="34" charset="0"/>
                        </a:rPr>
                        <a:t>Android 7.0</a:t>
                      </a:r>
                    </a:p>
                  </a:txBody>
                  <a:tcPr marL="38100" marR="38100" marT="38100" marB="38100" anchor="ctr"/>
                </a:tc>
                <a:extLst>
                  <a:ext uri="{0D108BD9-81ED-4DB2-BD59-A6C34878D82A}">
                    <a16:rowId xmlns:a16="http://schemas.microsoft.com/office/drawing/2014/main" val="10005"/>
                  </a:ext>
                </a:extLst>
              </a:tr>
              <a:tr h="260517">
                <a:tc>
                  <a:txBody>
                    <a:bodyPr/>
                    <a:lstStyle/>
                    <a:p>
                      <a:pPr algn="ctr"/>
                      <a:r>
                        <a:rPr lang="en-US" sz="1000" b="1" dirty="0">
                          <a:effectLst/>
                          <a:latin typeface="Open Sans" panose="020B0606030504020204" pitchFamily="34" charset="0"/>
                        </a:rPr>
                        <a:t>Bluetooth &amp; </a:t>
                      </a:r>
                      <a:r>
                        <a:rPr lang="en-US" sz="1000" b="1" dirty="0" err="1">
                          <a:effectLst/>
                          <a:latin typeface="Open Sans" panose="020B0606030504020204" pitchFamily="34" charset="0"/>
                        </a:rPr>
                        <a:t>WiFi</a:t>
                      </a:r>
                      <a:endParaRPr lang="en-US" sz="1000" b="1"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extLst>
                  <a:ext uri="{0D108BD9-81ED-4DB2-BD59-A6C34878D82A}">
                    <a16:rowId xmlns:a16="http://schemas.microsoft.com/office/drawing/2014/main" val="10006"/>
                  </a:ext>
                </a:extLst>
              </a:tr>
              <a:tr h="119327">
                <a:tc>
                  <a:txBody>
                    <a:bodyPr/>
                    <a:lstStyle/>
                    <a:p>
                      <a:pPr algn="ctr"/>
                      <a:r>
                        <a:rPr lang="en-US" sz="1000" b="1" dirty="0">
                          <a:effectLst/>
                          <a:latin typeface="Open Sans" panose="020B0606030504020204" pitchFamily="34" charset="0"/>
                        </a:rPr>
                        <a:t>Integrated </a:t>
                      </a:r>
                      <a:r>
                        <a:rPr lang="en-US" sz="1000" b="1" dirty="0" err="1">
                          <a:effectLst/>
                          <a:latin typeface="Open Sans" panose="020B0606030504020204" pitchFamily="34" charset="0"/>
                        </a:rPr>
                        <a:t>PoE</a:t>
                      </a:r>
                      <a:endParaRPr lang="en-US" sz="1000" b="1" dirty="0">
                        <a:effectLst/>
                        <a:latin typeface="Open Sans" panose="020B0606030504020204" pitchFamily="34"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PoE</a:t>
                      </a:r>
                      <a:r>
                        <a:rPr lang="en-US" sz="1000" dirty="0">
                          <a:effectLst/>
                          <a:latin typeface="Open Sans" panose="020B0606030504020204" pitchFamily="34"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2858147038"/>
                  </a:ext>
                </a:extLst>
              </a:tr>
              <a:tr h="260517">
                <a:tc>
                  <a:txBody>
                    <a:bodyPr/>
                    <a:lstStyle/>
                    <a:p>
                      <a:pPr algn="ctr"/>
                      <a:r>
                        <a:rPr lang="en-US" sz="1000" b="1" dirty="0">
                          <a:effectLst/>
                          <a:latin typeface="Open Sans" panose="020B0606030504020204" pitchFamily="34" charset="0"/>
                        </a:rPr>
                        <a:t>Network Ports</a:t>
                      </a: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extLst>
                  <a:ext uri="{0D108BD9-81ED-4DB2-BD59-A6C34878D82A}">
                    <a16:rowId xmlns:a16="http://schemas.microsoft.com/office/drawing/2014/main" val="3195318407"/>
                  </a:ext>
                </a:extLst>
              </a:tr>
            </a:tbl>
          </a:graphicData>
        </a:graphic>
      </p:graphicFrame>
      <p:sp>
        <p:nvSpPr>
          <p:cNvPr id="19" name="TextBox 18">
            <a:extLst>
              <a:ext uri="{FF2B5EF4-FFF2-40B4-BE49-F238E27FC236}">
                <a16:creationId xmlns:a16="http://schemas.microsoft.com/office/drawing/2014/main" id="{040E337E-8E91-C34D-8C9A-249918D6B869}"/>
              </a:ext>
            </a:extLst>
          </p:cNvPr>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pic>
        <p:nvPicPr>
          <p:cNvPr id="3" name="Picture 2">
            <a:extLst>
              <a:ext uri="{FF2B5EF4-FFF2-40B4-BE49-F238E27FC236}">
                <a16:creationId xmlns:a16="http://schemas.microsoft.com/office/drawing/2014/main" id="{8DE71F5A-EC87-FE43-BA8D-FC53520B4C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2118" y="2743941"/>
            <a:ext cx="1299001" cy="1137811"/>
          </a:xfrm>
          <a:prstGeom prst="rect">
            <a:avLst/>
          </a:prstGeom>
        </p:spPr>
      </p:pic>
      <p:pic>
        <p:nvPicPr>
          <p:cNvPr id="9" name="Picture 8">
            <a:extLst>
              <a:ext uri="{FF2B5EF4-FFF2-40B4-BE49-F238E27FC236}">
                <a16:creationId xmlns:a16="http://schemas.microsoft.com/office/drawing/2014/main" id="{0B8D9026-3718-954B-9FB3-978C6E55BF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20239" y="2707550"/>
            <a:ext cx="1284023" cy="1265642"/>
          </a:xfrm>
          <a:prstGeom prst="rect">
            <a:avLst/>
          </a:prstGeom>
        </p:spPr>
      </p:pic>
      <p:pic>
        <p:nvPicPr>
          <p:cNvPr id="2" name="Picture 1">
            <a:extLst>
              <a:ext uri="{FF2B5EF4-FFF2-40B4-BE49-F238E27FC236}">
                <a16:creationId xmlns:a16="http://schemas.microsoft.com/office/drawing/2014/main" id="{86436867-C137-7F40-9CCF-818C8C790EF5}"/>
              </a:ext>
            </a:extLst>
          </p:cNvPr>
          <p:cNvPicPr>
            <a:picLocks noChangeAspect="1"/>
          </p:cNvPicPr>
          <p:nvPr/>
        </p:nvPicPr>
        <p:blipFill>
          <a:blip r:embed="rId4">
            <a:duotone>
              <a:prstClr val="black"/>
              <a:srgbClr val="3F8CD6">
                <a:tint val="45000"/>
                <a:satMod val="400000"/>
              </a:srgbClr>
            </a:duotone>
            <a:extLst>
              <a:ext uri="{BEBA8EAE-BF5A-486C-A8C5-ECC9F3942E4B}">
                <a14:imgProps xmlns:a14="http://schemas.microsoft.com/office/drawing/2010/main">
                  <a14:imgLayer r:embed="rId5">
                    <a14:imgEffect>
                      <a14:colorTemperature colorTemp="1500"/>
                    </a14:imgEffect>
                    <a14:imgEffect>
                      <a14:saturation sat="0"/>
                    </a14:imgEffect>
                  </a14:imgLayer>
                </a14:imgProps>
              </a:ext>
            </a:extLst>
          </a:blip>
          <a:stretch>
            <a:fillRect/>
          </a:stretch>
        </p:blipFill>
        <p:spPr>
          <a:xfrm>
            <a:off x="5840730" y="5247108"/>
            <a:ext cx="1124332" cy="1124332"/>
          </a:xfrm>
          <a:prstGeom prst="rect">
            <a:avLst/>
          </a:prstGeom>
        </p:spPr>
      </p:pic>
      <p:pic>
        <p:nvPicPr>
          <p:cNvPr id="7" name="Picture 6">
            <a:extLst>
              <a:ext uri="{FF2B5EF4-FFF2-40B4-BE49-F238E27FC236}">
                <a16:creationId xmlns:a16="http://schemas.microsoft.com/office/drawing/2014/main" id="{172CC978-9C4D-954A-945A-8B90283110F4}"/>
              </a:ext>
            </a:extLst>
          </p:cNvPr>
          <p:cNvPicPr>
            <a:picLocks noChangeAspect="1"/>
          </p:cNvPicPr>
          <p:nvPr/>
        </p:nvPicPr>
        <p:blipFill>
          <a:blip r:embed="rId6">
            <a:duotone>
              <a:prstClr val="black"/>
              <a:srgbClr val="3F8CD6">
                <a:tint val="45000"/>
                <a:satMod val="400000"/>
              </a:srgbClr>
            </a:duotone>
            <a:extLst>
              <a:ext uri="{BEBA8EAE-BF5A-486C-A8C5-ECC9F3942E4B}">
                <a14:imgProps xmlns:a14="http://schemas.microsoft.com/office/drawing/2010/main">
                  <a14:imgLayer r:embed="rId7">
                    <a14:imgEffect>
                      <a14:colorTemperature colorTemp="1500"/>
                    </a14:imgEffect>
                    <a14:imgEffect>
                      <a14:saturation sat="0"/>
                    </a14:imgEffect>
                  </a14:imgLayer>
                </a14:imgProps>
              </a:ext>
            </a:extLst>
          </a:blip>
          <a:stretch>
            <a:fillRect/>
          </a:stretch>
        </p:blipFill>
        <p:spPr>
          <a:xfrm>
            <a:off x="7131436" y="4408372"/>
            <a:ext cx="557525" cy="753148"/>
          </a:xfrm>
          <a:prstGeom prst="rect">
            <a:avLst/>
          </a:prstGeom>
        </p:spPr>
      </p:pic>
      <p:pic>
        <p:nvPicPr>
          <p:cNvPr id="8" name="Picture 7">
            <a:extLst>
              <a:ext uri="{FF2B5EF4-FFF2-40B4-BE49-F238E27FC236}">
                <a16:creationId xmlns:a16="http://schemas.microsoft.com/office/drawing/2014/main" id="{57B55BC2-04F4-CF4A-B380-5733CA64A776}"/>
              </a:ext>
            </a:extLst>
          </p:cNvPr>
          <p:cNvPicPr>
            <a:picLocks noChangeAspect="1"/>
          </p:cNvPicPr>
          <p:nvPr/>
        </p:nvPicPr>
        <p:blipFill>
          <a:blip r:embed="rId8">
            <a:duotone>
              <a:prstClr val="black"/>
              <a:srgbClr val="3F8CD6">
                <a:tint val="45000"/>
                <a:satMod val="400000"/>
              </a:srgbClr>
            </a:duotone>
            <a:extLst>
              <a:ext uri="{BEBA8EAE-BF5A-486C-A8C5-ECC9F3942E4B}">
                <a14:imgProps xmlns:a14="http://schemas.microsoft.com/office/drawing/2010/main">
                  <a14:imgLayer r:embed="rId9">
                    <a14:imgEffect>
                      <a14:colorTemperature colorTemp="1500"/>
                    </a14:imgEffect>
                    <a14:imgEffect>
                      <a14:saturation sat="0"/>
                    </a14:imgEffect>
                  </a14:imgLayer>
                </a14:imgProps>
              </a:ext>
            </a:extLst>
          </a:blip>
          <a:stretch>
            <a:fillRect/>
          </a:stretch>
        </p:blipFill>
        <p:spPr>
          <a:xfrm>
            <a:off x="8126729" y="5616739"/>
            <a:ext cx="669095" cy="947885"/>
          </a:xfrm>
          <a:prstGeom prst="rect">
            <a:avLst/>
          </a:prstGeom>
        </p:spPr>
      </p:pic>
      <p:pic>
        <p:nvPicPr>
          <p:cNvPr id="10" name="Picture 9">
            <a:extLst>
              <a:ext uri="{FF2B5EF4-FFF2-40B4-BE49-F238E27FC236}">
                <a16:creationId xmlns:a16="http://schemas.microsoft.com/office/drawing/2014/main" id="{7ACC8BFD-64F3-9F47-BAF5-1B5383ADE2F0}"/>
              </a:ext>
            </a:extLst>
          </p:cNvPr>
          <p:cNvPicPr>
            <a:picLocks noChangeAspect="1"/>
          </p:cNvPicPr>
          <p:nvPr/>
        </p:nvPicPr>
        <p:blipFill>
          <a:blip r:embed="rId10">
            <a:duotone>
              <a:prstClr val="black"/>
              <a:srgbClr val="3F8CD6">
                <a:tint val="45000"/>
                <a:satMod val="400000"/>
              </a:srgbClr>
            </a:duotone>
            <a:extLst>
              <a:ext uri="{BEBA8EAE-BF5A-486C-A8C5-ECC9F3942E4B}">
                <a14:imgProps xmlns:a14="http://schemas.microsoft.com/office/drawing/2010/main">
                  <a14:imgLayer r:embed="rId11">
                    <a14:imgEffect>
                      <a14:colorTemperature colorTemp="1500"/>
                    </a14:imgEffect>
                    <a14:imgEffect>
                      <a14:saturation sat="0"/>
                    </a14:imgEffect>
                  </a14:imgLayer>
                </a14:imgProps>
              </a:ext>
            </a:extLst>
          </a:blip>
          <a:stretch>
            <a:fillRect/>
          </a:stretch>
        </p:blipFill>
        <p:spPr>
          <a:xfrm>
            <a:off x="9038228" y="4408372"/>
            <a:ext cx="1013710" cy="753148"/>
          </a:xfrm>
          <a:prstGeom prst="rect">
            <a:avLst/>
          </a:prstGeom>
          <a:noFill/>
        </p:spPr>
      </p:pic>
      <p:pic>
        <p:nvPicPr>
          <p:cNvPr id="11" name="Picture 10">
            <a:extLst>
              <a:ext uri="{FF2B5EF4-FFF2-40B4-BE49-F238E27FC236}">
                <a16:creationId xmlns:a16="http://schemas.microsoft.com/office/drawing/2014/main" id="{6C268876-23AD-794D-87B2-1A9867EF724E}"/>
              </a:ext>
            </a:extLst>
          </p:cNvPr>
          <p:cNvPicPr>
            <a:picLocks noChangeAspect="1"/>
          </p:cNvPicPr>
          <p:nvPr/>
        </p:nvPicPr>
        <p:blipFill>
          <a:blip r:embed="rId12">
            <a:duotone>
              <a:prstClr val="black"/>
              <a:srgbClr val="3F8CD6">
                <a:tint val="45000"/>
                <a:satMod val="400000"/>
              </a:srgbClr>
            </a:duotone>
            <a:extLst>
              <a:ext uri="{BEBA8EAE-BF5A-486C-A8C5-ECC9F3942E4B}">
                <a14:imgProps xmlns:a14="http://schemas.microsoft.com/office/drawing/2010/main">
                  <a14:imgLayer r:embed="rId13">
                    <a14:imgEffect>
                      <a14:colorTemperature colorTemp="1500"/>
                    </a14:imgEffect>
                    <a14:imgEffect>
                      <a14:saturation sat="0"/>
                    </a14:imgEffect>
                  </a14:imgLayer>
                </a14:imgProps>
              </a:ext>
            </a:extLst>
          </a:blip>
          <a:stretch>
            <a:fillRect/>
          </a:stretch>
        </p:blipFill>
        <p:spPr>
          <a:xfrm>
            <a:off x="10149840" y="5494127"/>
            <a:ext cx="1159398" cy="1159398"/>
          </a:xfrm>
          <a:prstGeom prst="rect">
            <a:avLst/>
          </a:prstGeom>
        </p:spPr>
      </p:pic>
    </p:spTree>
    <p:extLst>
      <p:ext uri="{BB962C8B-B14F-4D97-AF65-F5344CB8AC3E}">
        <p14:creationId xmlns:p14="http://schemas.microsoft.com/office/powerpoint/2010/main" val="3229026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3F8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IP Video Phones Battle Card</a:t>
            </a:r>
          </a:p>
        </p:txBody>
      </p:sp>
      <p:graphicFrame>
        <p:nvGraphicFramePr>
          <p:cNvPr id="14" name="Table 13"/>
          <p:cNvGraphicFramePr>
            <a:graphicFrameLocks noGrp="1"/>
          </p:cNvGraphicFramePr>
          <p:nvPr>
            <p:extLst>
              <p:ext uri="{D42A27DB-BD31-4B8C-83A1-F6EECF244321}">
                <p14:modId xmlns:p14="http://schemas.microsoft.com/office/powerpoint/2010/main" val="3776778166"/>
              </p:ext>
            </p:extLst>
          </p:nvPr>
        </p:nvGraphicFramePr>
        <p:xfrm>
          <a:off x="137160" y="978458"/>
          <a:ext cx="11761469" cy="5851329"/>
        </p:xfrm>
        <a:graphic>
          <a:graphicData uri="http://schemas.openxmlformats.org/drawingml/2006/table">
            <a:tbl>
              <a:tblPr firstRow="1" bandRow="1">
                <a:tableStyleId>{5940675A-B579-460E-94D1-54222C63F5DA}</a:tableStyleId>
              </a:tblPr>
              <a:tblGrid>
                <a:gridCol w="1908809">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503171">
                  <a:extLst>
                    <a:ext uri="{9D8B030D-6E8A-4147-A177-3AD203B41FA5}">
                      <a16:colId xmlns:a16="http://schemas.microsoft.com/office/drawing/2014/main" val="20002"/>
                    </a:ext>
                  </a:extLst>
                </a:gridCol>
                <a:gridCol w="2446020">
                  <a:extLst>
                    <a:ext uri="{9D8B030D-6E8A-4147-A177-3AD203B41FA5}">
                      <a16:colId xmlns:a16="http://schemas.microsoft.com/office/drawing/2014/main" val="20003"/>
                    </a:ext>
                  </a:extLst>
                </a:gridCol>
                <a:gridCol w="2388869">
                  <a:extLst>
                    <a:ext uri="{9D8B030D-6E8A-4147-A177-3AD203B41FA5}">
                      <a16:colId xmlns:a16="http://schemas.microsoft.com/office/drawing/2014/main" val="20004"/>
                    </a:ext>
                  </a:extLst>
                </a:gridCol>
              </a:tblGrid>
              <a:tr h="252478">
                <a:tc>
                  <a:txBody>
                    <a:bodyPr/>
                    <a:lstStyle/>
                    <a:p>
                      <a:endParaRPr lang="en-US" sz="1000" dirty="0">
                        <a:ln>
                          <a:solidFill>
                            <a:schemeClr val="bg1">
                              <a:lumMod val="65000"/>
                            </a:schemeClr>
                          </a:solidFill>
                        </a:ln>
                        <a:solidFill>
                          <a:schemeClr val="bg2">
                            <a:lumMod val="9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 GXV3240</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Cisco 8865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VVX® 500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err="1">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Fanvil</a:t>
                      </a: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 C600</a:t>
                      </a:r>
                    </a:p>
                  </a:txBody>
                  <a:tcPr anchor="ctr"/>
                </a:tc>
                <a:extLst>
                  <a:ext uri="{0D108BD9-81ED-4DB2-BD59-A6C34878D82A}">
                    <a16:rowId xmlns:a16="http://schemas.microsoft.com/office/drawing/2014/main" val="10000"/>
                  </a:ext>
                </a:extLst>
              </a:tr>
              <a:tr h="251743">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Open Sans" panose="020B0606030504020204" pitchFamily="34" charset="0"/>
                          <a:cs typeface="Open Sans" panose="020B0606030504020204" pitchFamily="34" charset="0"/>
                        </a:rPr>
                        <a:t>Retail Price</a:t>
                      </a:r>
                    </a:p>
                  </a:txBody>
                  <a:tcPr marL="68580" marR="68580" marT="0" marB="0" anchor="ctr"/>
                </a:tc>
                <a:tc>
                  <a:txBody>
                    <a:bodyPr/>
                    <a:lstStyle/>
                    <a:p>
                      <a:pPr algn="ctr"/>
                      <a:r>
                        <a:rPr lang="en-US" sz="1000" dirty="0">
                          <a:effectLst/>
                          <a:latin typeface="Open Sans" panose="020B0606030504020204" pitchFamily="34" charset="0"/>
                        </a:rPr>
                        <a:t>$219</a:t>
                      </a:r>
                    </a:p>
                  </a:txBody>
                  <a:tcPr marL="38100" marR="38100" marT="38100" marB="38100" anchor="ctr"/>
                </a:tc>
                <a:tc>
                  <a:txBody>
                    <a:bodyPr/>
                    <a:lstStyle/>
                    <a:p>
                      <a:pPr algn="ctr"/>
                      <a:r>
                        <a:rPr lang="en-US" sz="1000" dirty="0">
                          <a:effectLst/>
                          <a:latin typeface="Open Sans" panose="020B0606030504020204" pitchFamily="34" charset="0"/>
                        </a:rPr>
                        <a:t>$349.99</a:t>
                      </a:r>
                    </a:p>
                  </a:txBody>
                  <a:tcPr marL="38100" marR="38100" marT="38100" marB="38100" anchor="ctr"/>
                </a:tc>
                <a:tc>
                  <a:txBody>
                    <a:bodyPr/>
                    <a:lstStyle/>
                    <a:p>
                      <a:pPr algn="ctr"/>
                      <a:r>
                        <a:rPr lang="en-US" sz="1000" dirty="0">
                          <a:effectLst/>
                          <a:latin typeface="Open Sans" panose="020B0606030504020204" pitchFamily="34" charset="0"/>
                        </a:rPr>
                        <a:t>$379</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Open Sans" panose="020B0606030504020204" pitchFamily="34" charset="0"/>
                          <a:cs typeface="Open Sans" panose="020B0606030504020204" pitchFamily="34" charset="0"/>
                        </a:rPr>
                        <a:t>$350</a:t>
                      </a:r>
                    </a:p>
                  </a:txBody>
                  <a:tcPr anchor="ctr"/>
                </a:tc>
                <a:extLst>
                  <a:ext uri="{0D108BD9-81ED-4DB2-BD59-A6C34878D82A}">
                    <a16:rowId xmlns:a16="http://schemas.microsoft.com/office/drawing/2014/main" val="10001"/>
                  </a:ext>
                </a:extLst>
              </a:tr>
              <a:tr h="291163">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Lines &amp; SIP Accounts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6 lines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5 lines</a:t>
                      </a:r>
                    </a:p>
                  </a:txBody>
                  <a:tcPr marL="38100" marR="38100" marT="38100" marB="38100" anchor="ctr"/>
                </a:tc>
                <a:tc>
                  <a:txBody>
                    <a:bodyPr/>
                    <a:lstStyle/>
                    <a:p>
                      <a:pPr algn="ctr"/>
                      <a:r>
                        <a:rPr lang="en-US" sz="1000" dirty="0">
                          <a:effectLst/>
                          <a:latin typeface="Open Sans" panose="020B0606030504020204" pitchFamily="34" charset="0"/>
                        </a:rPr>
                        <a:t>12 lines </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6 SIP</a:t>
                      </a:r>
                    </a:p>
                  </a:txBody>
                  <a:tcPr marL="68580" marR="68580" marT="0" marB="0" anchor="ctr"/>
                </a:tc>
                <a:extLst>
                  <a:ext uri="{0D108BD9-81ED-4DB2-BD59-A6C34878D82A}">
                    <a16:rowId xmlns:a16="http://schemas.microsoft.com/office/drawing/2014/main" val="1000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6 Audio, 3 Video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algn="ctr"/>
                      <a:r>
                        <a:rPr lang="en-US" sz="1000" dirty="0">
                          <a:effectLst/>
                          <a:latin typeface="Open Sans" panose="020B0606030504020204" pitchFamily="34" charset="0"/>
                        </a:rPr>
                        <a:t>3 Audio</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10 Audio, 4 Video</a:t>
                      </a:r>
                    </a:p>
                  </a:txBody>
                  <a:tcPr marL="68580" marR="68580" marT="0" marB="0" anchor="ctr"/>
                </a:tc>
                <a:extLst>
                  <a:ext uri="{0D108BD9-81ED-4DB2-BD59-A6C34878D82A}">
                    <a16:rowId xmlns:a16="http://schemas.microsoft.com/office/drawing/2014/main" val="10003"/>
                  </a:ext>
                </a:extLst>
              </a:tr>
              <a:tr h="29008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Phonebook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1,000 Contacts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0004"/>
                  </a:ext>
                </a:extLst>
              </a:tr>
              <a:tr h="26038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No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0005"/>
                  </a:ext>
                </a:extLst>
              </a:tr>
              <a:tr h="255674">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LCD Screen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4.3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5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3.5 Inch TFT LCD</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7 </a:t>
                      </a:r>
                      <a:r>
                        <a:rPr lang="en-US" sz="1000" dirty="0">
                          <a:effectLst/>
                          <a:latin typeface="Open Sans" panose="020B0606030504020204" pitchFamily="34" charset="0"/>
                          <a:ea typeface="Calibri" panose="020F0502020204030204" pitchFamily="34" charset="0"/>
                          <a:cs typeface="Times New Roman" panose="02020603050405020304" pitchFamily="18" charset="0"/>
                        </a:rPr>
                        <a:t>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323568">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Extension Module Option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 – GXP2200EXT Extension Module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Yes- 3 Key Expansion Model (KEM)</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0010"/>
                  </a:ext>
                </a:extLst>
              </a:tr>
              <a:tr h="27047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592458142"/>
                  </a:ext>
                </a:extLst>
              </a:tr>
              <a:tr h="39334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Peripheral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1x USB, SD, Mini-HDMI output, Extension Module Port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2x USB</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2x USB</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0" algn="l"/>
                        </a:tabLst>
                        <a:defRPr/>
                      </a:pPr>
                      <a:r>
                        <a:rPr lang="en-US" sz="1000" dirty="0">
                          <a:effectLst/>
                          <a:latin typeface="Open Sans" panose="020B0606030504020204" pitchFamily="34" charset="0"/>
                        </a:rPr>
                        <a:t>1x USB</a:t>
                      </a:r>
                      <a:r>
                        <a:rPr lang="en-US" sz="1000" dirty="0">
                          <a:effectLst/>
                          <a:latin typeface="Open Sans" panose="020B0606030504020204" pitchFamily="34" charset="0"/>
                          <a:ea typeface="Open Sans" panose="020B0606030504020204" pitchFamily="34" charset="0"/>
                          <a:cs typeface="Open Sans" panose="020B0606030504020204" pitchFamily="34" charset="0"/>
                        </a:rPr>
                        <a:t>, SD, HDMI output</a:t>
                      </a:r>
                      <a:endParaRPr lang="en-US" sz="1000" dirty="0">
                        <a:effectLst/>
                        <a:latin typeface="Open Sans" panose="020B0606030504020204" pitchFamily="34" charset="0"/>
                      </a:endParaRPr>
                    </a:p>
                  </a:txBody>
                  <a:tcPr marL="68580" marR="68580" marT="0" marB="0" anchor="ctr"/>
                </a:tc>
                <a:extLst>
                  <a:ext uri="{0D108BD9-81ED-4DB2-BD59-A6C34878D82A}">
                    <a16:rowId xmlns:a16="http://schemas.microsoft.com/office/drawing/2014/main" val="2166913973"/>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Headset Jack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 3.5mm stereo headset with microphone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 3.5mm stereo headset with microphone</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0650147"/>
                  </a:ext>
                </a:extLst>
              </a:tr>
              <a:tr h="271033">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Bluetooth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2908889052"/>
                  </a:ext>
                </a:extLst>
              </a:tr>
              <a:tr h="290365">
                <a:tc>
                  <a:txBody>
                    <a:bodyPr/>
                    <a:lstStyle/>
                    <a:p>
                      <a:pPr marL="0" marR="0" algn="l">
                        <a:lnSpc>
                          <a:spcPct val="107000"/>
                        </a:lnSpc>
                        <a:spcBef>
                          <a:spcPts val="0"/>
                        </a:spcBef>
                        <a:spcAft>
                          <a:spcPts val="0"/>
                        </a:spcAft>
                        <a:tabLst>
                          <a:tab pos="1933575" algn="l"/>
                        </a:tabLst>
                      </a:pPr>
                      <a:r>
                        <a:rPr lang="en-US" sz="1000" b="1" dirty="0" err="1">
                          <a:effectLst/>
                          <a:latin typeface="Open Sans" panose="020B0606030504020204" pitchFamily="34" charset="0"/>
                          <a:ea typeface="Calibri" panose="020F0502020204030204" pitchFamily="34" charset="0"/>
                          <a:cs typeface="Times New Roman" panose="02020603050405020304" pitchFamily="18" charset="0"/>
                        </a:rPr>
                        <a:t>WiFi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811755384"/>
                  </a:ext>
                </a:extLst>
              </a:tr>
              <a:tr h="258507">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Integrated 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179550257"/>
                  </a:ext>
                </a:extLst>
              </a:tr>
              <a:tr h="239861">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rPr>
                        <a:t>Two Ethernet 10/100/1000 Ports</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2927756"/>
                  </a:ext>
                </a:extLst>
              </a:tr>
              <a:tr h="242854">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G.729A/B, G.711u/a-law, G.726-32, G.722, iLBC, OPUS, DTMF, VAD, CNG, AEC, PLC, AJB, AGC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G.711 a-law and mu-law, G.722, G.729a, iLBC, </a:t>
                      </a:r>
                      <a:r>
                        <a:rPr lang="en-US" sz="1000" dirty="0" err="1">
                          <a:effectLst/>
                          <a:latin typeface="Open Sans" panose="020B0606030504020204" pitchFamily="34" charset="0"/>
                        </a:rPr>
                        <a:t>iSAC</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G.711 a-law and mu-law, G.722, G.729a, iLBC, </a:t>
                      </a:r>
                      <a:r>
                        <a:rPr lang="en-US" sz="1000" dirty="0" err="1">
                          <a:effectLst/>
                          <a:latin typeface="Open Sans" panose="020B0606030504020204" pitchFamily="34" charset="0"/>
                        </a:rPr>
                        <a:t>iSAC</a:t>
                      </a:r>
                      <a:endParaRPr lang="en-US" sz="1000" dirty="0">
                        <a:effectLst/>
                        <a:latin typeface="Open Sans" panose="020B0606030504020204" pitchFamily="34" charset="0"/>
                      </a:endParaRP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G.722,G.711(A/</a:t>
                      </a:r>
                      <a:r>
                        <a:rPr lang="el-GR" sz="1000" dirty="0">
                          <a:effectLst/>
                          <a:latin typeface="Open Sans" panose="020B0606030504020204" pitchFamily="34" charset="0"/>
                          <a:ea typeface="Open Sans" panose="020B0606030504020204" pitchFamily="34" charset="0"/>
                          <a:cs typeface="Open Sans" panose="020B0606030504020204" pitchFamily="34" charset="0"/>
                        </a:rPr>
                        <a:t>μ), </a:t>
                      </a:r>
                      <a:r>
                        <a:rPr lang="en-US" sz="1000" dirty="0">
                          <a:effectLst/>
                          <a:latin typeface="Open Sans" panose="020B0606030504020204" pitchFamily="34" charset="0"/>
                          <a:ea typeface="Open Sans" panose="020B0606030504020204" pitchFamily="34" charset="0"/>
                          <a:cs typeface="Open Sans" panose="020B0606030504020204" pitchFamily="34" charset="0"/>
                        </a:rPr>
                        <a:t>G.723.1, G.729AB, </a:t>
                      </a:r>
                      <a:r>
                        <a:rPr lang="en-US" sz="1000" dirty="0" err="1">
                          <a:effectLst/>
                          <a:latin typeface="Open Sans" panose="020B0606030504020204" pitchFamily="34" charset="0"/>
                          <a:ea typeface="Open Sans" panose="020B0606030504020204" pitchFamily="34" charset="0"/>
                          <a:cs typeface="Open Sans" panose="020B0606030504020204" pitchFamily="34" charset="0"/>
                        </a:rPr>
                        <a:t>iLBC</a:t>
                      </a:r>
                      <a:r>
                        <a:rPr lang="en-US" sz="1000" dirty="0">
                          <a:effectLst/>
                          <a:latin typeface="Open Sans" panose="020B0606030504020204" pitchFamily="34" charset="0"/>
                          <a:ea typeface="Open Sans" panose="020B0606030504020204" pitchFamily="34" charset="0"/>
                          <a:cs typeface="Open Sans" panose="020B0606030504020204" pitchFamily="34" charset="0"/>
                        </a:rPr>
                        <a:t>, AMR</a:t>
                      </a:r>
                    </a:p>
                  </a:txBody>
                  <a:tcPr marL="68580" marR="68580" marT="0" marB="0" anchor="ctr"/>
                </a:tc>
                <a:extLst>
                  <a:ext uri="{0D108BD9-81ED-4DB2-BD59-A6C34878D82A}">
                    <a16:rowId xmlns:a16="http://schemas.microsoft.com/office/drawing/2014/main" val="921363496"/>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a:t>
                      </a:r>
                      <a:endParaRPr lang="en-US" sz="10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225452319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HTTP, HTTPS, TFTP, TR-069, XML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algn="ctr"/>
                      <a:r>
                        <a:rPr lang="en-US" sz="1000" dirty="0">
                          <a:effectLst/>
                          <a:latin typeface="Open Sans" panose="020B0606030504020204" pitchFamily="34" charset="0"/>
                        </a:rPr>
                        <a:t>FTP, TFTP, HTTP, HTTPS</a:t>
                      </a:r>
                    </a:p>
                  </a:txBody>
                  <a:tcPr marL="38100" marR="38100" marT="38100" marB="38100" anchor="ct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Open Sans" panose="020B0606030504020204" pitchFamily="34" charset="0"/>
                          <a:cs typeface="Open Sans" panose="020B0606030504020204" pitchFamily="34" charset="0"/>
                        </a:rPr>
                        <a:t>FTP, TFTP, HTTP, HTTPS</a:t>
                      </a:r>
                    </a:p>
                  </a:txBody>
                  <a:tcPr marL="68580" marR="68580" marT="0" marB="0" anchor="ctr"/>
                </a:tc>
                <a:extLst>
                  <a:ext uri="{0D108BD9-81ED-4DB2-BD59-A6C34878D82A}">
                    <a16:rowId xmlns:a16="http://schemas.microsoft.com/office/drawing/2014/main" val="618478734"/>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Operating System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Android 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Android 4.2</a:t>
                      </a:r>
                    </a:p>
                  </a:txBody>
                  <a:tcPr marL="68580" marR="68580" marT="0" marB="0" anchor="ctr"/>
                </a:tc>
                <a:extLst>
                  <a:ext uri="{0D108BD9-81ED-4DB2-BD59-A6C34878D82A}">
                    <a16:rowId xmlns:a16="http://schemas.microsoft.com/office/drawing/2014/main" val="565340892"/>
                  </a:ext>
                </a:extLst>
              </a:tr>
              <a:tr h="236009">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Power Supply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2912467177"/>
                  </a:ext>
                </a:extLst>
              </a:tr>
            </a:tbl>
          </a:graphicData>
        </a:graphic>
      </p:graphicFrame>
      <p:sp>
        <p:nvSpPr>
          <p:cNvPr id="16" name="TextBox 15"/>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spTree>
    <p:extLst>
      <p:ext uri="{BB962C8B-B14F-4D97-AF65-F5344CB8AC3E}">
        <p14:creationId xmlns:p14="http://schemas.microsoft.com/office/powerpoint/2010/main" val="4115776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888521"/>
          </a:xfrm>
          <a:prstGeom prst="rect">
            <a:avLst/>
          </a:prstGeom>
          <a:solidFill>
            <a:srgbClr val="3F8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latin typeface="Open Sans" panose="020B0606030504020204" pitchFamily="34" charset="0"/>
                <a:ea typeface="Open Sans" panose="020B0606030504020204" pitchFamily="34" charset="0"/>
                <a:cs typeface="Open Sans" panose="020B0606030504020204" pitchFamily="34" charset="0"/>
              </a:rPr>
              <a:t> IP Video Phones Battle Card</a:t>
            </a:r>
          </a:p>
        </p:txBody>
      </p:sp>
      <p:sp>
        <p:nvSpPr>
          <p:cNvPr id="6" name="TextBox 5">
            <a:extLst>
              <a:ext uri="{FF2B5EF4-FFF2-40B4-BE49-F238E27FC236}">
                <a16:creationId xmlns:a16="http://schemas.microsoft.com/office/drawing/2014/main" id="{A9350E3E-3049-4B4C-9AE3-704AB43BC371}"/>
              </a:ext>
            </a:extLst>
          </p:cNvPr>
          <p:cNvSpPr txBox="1"/>
          <p:nvPr/>
        </p:nvSpPr>
        <p:spPr>
          <a:xfrm>
            <a:off x="9949923" y="528000"/>
            <a:ext cx="3183147" cy="246221"/>
          </a:xfrm>
          <a:prstGeom prst="rect">
            <a:avLst/>
          </a:prstGeom>
          <a:noFill/>
        </p:spPr>
        <p:txBody>
          <a:bodyPr wrap="square" rtlCol="0">
            <a:spAutoFit/>
          </a:bodyPr>
          <a:lstStyle/>
          <a:p>
            <a:r>
              <a:rPr lang="en-US"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 2018 Grandstream Networks</a:t>
            </a:r>
          </a:p>
        </p:txBody>
      </p:sp>
      <p:graphicFrame>
        <p:nvGraphicFramePr>
          <p:cNvPr id="5" name="Table 4">
            <a:extLst>
              <a:ext uri="{FF2B5EF4-FFF2-40B4-BE49-F238E27FC236}">
                <a16:creationId xmlns:a16="http://schemas.microsoft.com/office/drawing/2014/main" id="{3FB56888-8A03-5747-9311-4606778A06B0}"/>
              </a:ext>
            </a:extLst>
          </p:cNvPr>
          <p:cNvGraphicFramePr>
            <a:graphicFrameLocks noGrp="1"/>
          </p:cNvGraphicFramePr>
          <p:nvPr>
            <p:extLst>
              <p:ext uri="{D42A27DB-BD31-4B8C-83A1-F6EECF244321}">
                <p14:modId xmlns:p14="http://schemas.microsoft.com/office/powerpoint/2010/main" val="3255121690"/>
              </p:ext>
            </p:extLst>
          </p:nvPr>
        </p:nvGraphicFramePr>
        <p:xfrm>
          <a:off x="89536" y="1003412"/>
          <a:ext cx="12012928" cy="5735716"/>
        </p:xfrm>
        <a:graphic>
          <a:graphicData uri="http://schemas.openxmlformats.org/drawingml/2006/table">
            <a:tbl>
              <a:tblPr firstRow="1" bandRow="1">
                <a:tableStyleId>{5940675A-B579-460E-94D1-54222C63F5DA}</a:tableStyleId>
              </a:tblPr>
              <a:tblGrid>
                <a:gridCol w="1949619">
                  <a:extLst>
                    <a:ext uri="{9D8B030D-6E8A-4147-A177-3AD203B41FA5}">
                      <a16:colId xmlns:a16="http://schemas.microsoft.com/office/drawing/2014/main" val="20000"/>
                    </a:ext>
                  </a:extLst>
                </a:gridCol>
                <a:gridCol w="3070361">
                  <a:extLst>
                    <a:ext uri="{9D8B030D-6E8A-4147-A177-3AD203B41FA5}">
                      <a16:colId xmlns:a16="http://schemas.microsoft.com/office/drawing/2014/main" val="20001"/>
                    </a:ext>
                  </a:extLst>
                </a:gridCol>
                <a:gridCol w="2346549">
                  <a:extLst>
                    <a:ext uri="{9D8B030D-6E8A-4147-A177-3AD203B41FA5}">
                      <a16:colId xmlns:a16="http://schemas.microsoft.com/office/drawing/2014/main" val="20002"/>
                    </a:ext>
                  </a:extLst>
                </a:gridCol>
                <a:gridCol w="2358223">
                  <a:extLst>
                    <a:ext uri="{9D8B030D-6E8A-4147-A177-3AD203B41FA5}">
                      <a16:colId xmlns:a16="http://schemas.microsoft.com/office/drawing/2014/main" val="20003"/>
                    </a:ext>
                  </a:extLst>
                </a:gridCol>
                <a:gridCol w="2288176">
                  <a:extLst>
                    <a:ext uri="{9D8B030D-6E8A-4147-A177-3AD203B41FA5}">
                      <a16:colId xmlns:a16="http://schemas.microsoft.com/office/drawing/2014/main" val="20004"/>
                    </a:ext>
                  </a:extLst>
                </a:gridCol>
              </a:tblGrid>
              <a:tr h="252478">
                <a:tc>
                  <a:txBody>
                    <a:bodyPr/>
                    <a:lstStyle/>
                    <a:p>
                      <a:endParaRPr lang="en-US" sz="1000" dirty="0">
                        <a:ln>
                          <a:solidFill>
                            <a:schemeClr val="bg1">
                              <a:lumMod val="65000"/>
                            </a:schemeClr>
                          </a:solidFill>
                        </a:ln>
                        <a:solidFill>
                          <a:schemeClr val="bg2">
                            <a:lumMod val="9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Grandstream GXV3370</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T58V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Polycom® VVX® 1500 </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cap="none" spc="0" dirty="0">
                          <a:ln>
                            <a:noFill/>
                          </a:ln>
                          <a:solidFill>
                            <a:schemeClr val="tx1"/>
                          </a:solidFill>
                          <a:effectLst/>
                          <a:latin typeface="Open Sans" panose="020B0606030504020204" pitchFamily="34" charset="0"/>
                          <a:ea typeface="Open Sans" panose="020B0606030504020204" pitchFamily="34" charset="0"/>
                          <a:cs typeface="Open Sans" panose="020B0606030504020204" pitchFamily="34" charset="0"/>
                        </a:rPr>
                        <a:t>Yealink T49G</a:t>
                      </a:r>
                      <a:endParaRPr lang="en-US" sz="1000" b="1" dirty="0">
                        <a:ln>
                          <a:solidFill>
                            <a:schemeClr val="bg1">
                              <a:lumMod val="65000"/>
                            </a:schemeClr>
                          </a:solidFill>
                        </a:ln>
                        <a:solidFill>
                          <a:schemeClr val="bg2">
                            <a:lumMod val="90000"/>
                          </a:schemeClr>
                        </a:solidFill>
                        <a:latin typeface="Open Sans" panose="020B0606030504020204" pitchFamily="34" charset="0"/>
                        <a:ea typeface="Open Sans" panose="020B0606030504020204" pitchFamily="34" charset="0"/>
                        <a:cs typeface="Open Sans" panose="020B0606030504020204" pitchFamily="34" charset="0"/>
                      </a:endParaRPr>
                    </a:p>
                  </a:txBody>
                  <a:tcPr anchor="ctr"/>
                </a:tc>
                <a:extLst>
                  <a:ext uri="{0D108BD9-81ED-4DB2-BD59-A6C34878D82A}">
                    <a16:rowId xmlns:a16="http://schemas.microsoft.com/office/drawing/2014/main" val="10000"/>
                  </a:ext>
                </a:extLst>
              </a:tr>
              <a:tr h="251743">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Open Sans" panose="020B0606030504020204" pitchFamily="34" charset="0"/>
                          <a:cs typeface="Open Sans" panose="020B0606030504020204" pitchFamily="34" charset="0"/>
                        </a:rPr>
                        <a:t>Retail Price</a:t>
                      </a:r>
                    </a:p>
                  </a:txBody>
                  <a:tcPr marL="68580" marR="68580" marT="0" marB="0" anchor="ctr"/>
                </a:tc>
                <a:tc>
                  <a:txBody>
                    <a:bodyPr/>
                    <a:lstStyle/>
                    <a:p>
                      <a:pPr algn="ctr"/>
                      <a:r>
                        <a:rPr lang="en-US" sz="1000" dirty="0">
                          <a:effectLst/>
                          <a:latin typeface="Open Sans" panose="020B0606030504020204" pitchFamily="34" charset="0"/>
                        </a:rPr>
                        <a:t>$349</a:t>
                      </a:r>
                    </a:p>
                  </a:txBody>
                  <a:tcPr marL="38100" marR="38100" marT="38100" marB="38100" anchor="ctr"/>
                </a:tc>
                <a:tc>
                  <a:txBody>
                    <a:bodyPr/>
                    <a:lstStyle/>
                    <a:p>
                      <a:pPr algn="ctr"/>
                      <a:r>
                        <a:rPr lang="en-US" sz="1000" dirty="0">
                          <a:effectLst/>
                          <a:latin typeface="Open Sans" panose="020B0606030504020204" pitchFamily="34" charset="0"/>
                        </a:rPr>
                        <a:t>$599</a:t>
                      </a:r>
                    </a:p>
                  </a:txBody>
                  <a:tcPr marL="38100" marR="38100" marT="38100" marB="38100" anchor="ctr"/>
                </a:tc>
                <a:tc>
                  <a:txBody>
                    <a:bodyPr/>
                    <a:lstStyle/>
                    <a:p>
                      <a:pPr algn="ctr"/>
                      <a:r>
                        <a:rPr lang="en-US" sz="1000" dirty="0">
                          <a:effectLst/>
                          <a:latin typeface="Open Sans" panose="020B0606030504020204" pitchFamily="34" charset="0"/>
                        </a:rPr>
                        <a:t>$1,099</a:t>
                      </a: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Open Sans" panose="020B0606030504020204" pitchFamily="34" charset="0"/>
                          <a:cs typeface="Open Sans" panose="020B0606030504020204" pitchFamily="34" charset="0"/>
                        </a:rPr>
                        <a:t>$799</a:t>
                      </a:r>
                    </a:p>
                  </a:txBody>
                  <a:tcPr anchor="ctr"/>
                </a:tc>
                <a:extLst>
                  <a:ext uri="{0D108BD9-81ED-4DB2-BD59-A6C34878D82A}">
                    <a16:rowId xmlns:a16="http://schemas.microsoft.com/office/drawing/2014/main" val="10001"/>
                  </a:ext>
                </a:extLst>
              </a:tr>
              <a:tr h="291163">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Lines &amp;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16 lines, 6 SIP accounts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16 lines</a:t>
                      </a:r>
                    </a:p>
                  </a:txBody>
                  <a:tcPr marL="38100" marR="38100" marT="38100" marB="38100" anchor="ctr"/>
                </a:tc>
                <a:tc>
                  <a:txBody>
                    <a:bodyPr/>
                    <a:lstStyle/>
                    <a:p>
                      <a:pPr algn="ctr"/>
                      <a:r>
                        <a:rPr lang="en-US" sz="1000" dirty="0">
                          <a:effectLst/>
                          <a:latin typeface="Open Sans" panose="020B0606030504020204" pitchFamily="34" charset="0"/>
                        </a:rPr>
                        <a:t>24 lines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16 lines</a:t>
                      </a:r>
                    </a:p>
                  </a:txBody>
                  <a:tcPr marL="68580" marR="68580" marT="0" marB="0" anchor="ctr"/>
                </a:tc>
                <a:extLst>
                  <a:ext uri="{0D108BD9-81ED-4DB2-BD59-A6C34878D82A}">
                    <a16:rowId xmlns:a16="http://schemas.microsoft.com/office/drawing/2014/main" val="1000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Conferencing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7 Audio, 3 Video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5 Audio, 3 Video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rPr>
                        <a:t>3 Audio</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5 Audio, 3 Video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29008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Phonebook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1,000 Contacts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1,000 Contacts</a:t>
                      </a:r>
                    </a:p>
                  </a:txBody>
                  <a:tcPr marL="38100" marR="38100" marT="38100" marB="38100" anchor="ctr"/>
                </a:tc>
                <a:tc>
                  <a:txBody>
                    <a:bodyPr/>
                    <a:lstStyle/>
                    <a:p>
                      <a:pPr algn="ctr"/>
                      <a:r>
                        <a:rPr lang="en-US" sz="1000" dirty="0">
                          <a:solidFill>
                            <a:schemeClr val="tx1"/>
                          </a:solidFill>
                          <a:effectLst/>
                          <a:latin typeface="Open Sans" panose="020B0606030504020204" pitchFamily="34" charset="0"/>
                        </a:rPr>
                        <a:t>Yes</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rPr>
                        <a:t>1,000 Contacts</a:t>
                      </a:r>
                    </a:p>
                  </a:txBody>
                  <a:tcPr marL="68580" marR="68580" marT="0" marB="0" anchor="ctr"/>
                </a:tc>
                <a:extLst>
                  <a:ext uri="{0D108BD9-81ED-4DB2-BD59-A6C34878D82A}">
                    <a16:rowId xmlns:a16="http://schemas.microsoft.com/office/drawing/2014/main" val="10004"/>
                  </a:ext>
                </a:extLst>
              </a:tr>
              <a:tr h="26038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Soft Keys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No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0005"/>
                  </a:ext>
                </a:extLst>
              </a:tr>
              <a:tr h="255674">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LCD Screen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7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7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algn="ctr"/>
                      <a:r>
                        <a:rPr lang="en-US" sz="1000" dirty="0">
                          <a:effectLst/>
                          <a:latin typeface="Open Sans" panose="020B0606030504020204" pitchFamily="34" charset="0"/>
                        </a:rPr>
                        <a:t>7 Inch TFT LCD</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8 Inch Capacitive Touch Screen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323568">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Extension Module Option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No</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rPr>
                        <a:t>No</a:t>
                      </a:r>
                    </a:p>
                  </a:txBody>
                  <a:tcPr marL="38100" marR="38100" marT="38100" marB="38100" anchor="ctr"/>
                </a:tc>
                <a:tc>
                  <a:txBody>
                    <a:bodyPr/>
                    <a:lstStyle/>
                    <a:p>
                      <a:pPr algn="ctr"/>
                      <a:r>
                        <a:rPr lang="en-US" sz="1000" dirty="0">
                          <a:effectLst/>
                          <a:latin typeface="Open Sans" panose="020B0606030504020204" pitchFamily="34" charset="0"/>
                        </a:rPr>
                        <a:t>No</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No</a:t>
                      </a:r>
                    </a:p>
                  </a:txBody>
                  <a:tcPr marL="68580" marR="68580" marT="0" marB="0" anchor="ctr"/>
                </a:tc>
                <a:extLst>
                  <a:ext uri="{0D108BD9-81ED-4DB2-BD59-A6C34878D82A}">
                    <a16:rowId xmlns:a16="http://schemas.microsoft.com/office/drawing/2014/main" val="10010"/>
                  </a:ext>
                </a:extLst>
              </a:tr>
              <a:tr h="270470">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HD Audio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592458142"/>
                  </a:ext>
                </a:extLst>
              </a:tr>
              <a:tr h="39334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Peripheral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3174365" algn="l"/>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1x USB, SD, Mini-HDMI output, Extension Module Port</a:t>
                      </a:r>
                    </a:p>
                  </a:txBody>
                  <a:tcPr marL="68580" marR="68580" marT="0" marB="0" anchor="ctr"/>
                </a:tc>
                <a:tc>
                  <a:txBody>
                    <a:bodyPr/>
                    <a:lstStyle/>
                    <a:p>
                      <a:pPr algn="ctr"/>
                      <a:r>
                        <a:rPr lang="en-US" sz="1000" dirty="0">
                          <a:solidFill>
                            <a:schemeClr val="tx1"/>
                          </a:solidFill>
                          <a:effectLst/>
                          <a:latin typeface="Open Sans" panose="020B0606030504020204" pitchFamily="34" charset="0"/>
                        </a:rPr>
                        <a:t>2 x USB port, SD, HDMI output</a:t>
                      </a:r>
                    </a:p>
                  </a:txBody>
                  <a:tcPr marL="38100" marR="38100" marT="38100" marB="38100" anchor="ctr"/>
                </a:tc>
                <a:tc>
                  <a:txBody>
                    <a:bodyPr/>
                    <a:lstStyle/>
                    <a:p>
                      <a:pPr algn="ctr"/>
                      <a:r>
                        <a:rPr lang="en-US" sz="1000" dirty="0">
                          <a:solidFill>
                            <a:schemeClr val="tx1"/>
                          </a:solidFill>
                          <a:effectLst/>
                          <a:latin typeface="Open Sans" panose="020B0606030504020204" pitchFamily="34" charset="0"/>
                        </a:rPr>
                        <a:t>1x USB</a:t>
                      </a: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0" algn="l"/>
                        </a:tabLst>
                        <a:defRPr/>
                      </a:pPr>
                      <a:r>
                        <a:rPr lang="en-US" sz="1000" dirty="0">
                          <a:effectLst/>
                          <a:latin typeface="Open Sans" panose="020B0606030504020204" pitchFamily="34" charset="0"/>
                        </a:rPr>
                        <a:t>2x USB</a:t>
                      </a:r>
                    </a:p>
                  </a:txBody>
                  <a:tcPr marL="68580" marR="68580" marT="0" marB="0" anchor="ctr"/>
                </a:tc>
                <a:extLst>
                  <a:ext uri="{0D108BD9-81ED-4DB2-BD59-A6C34878D82A}">
                    <a16:rowId xmlns:a16="http://schemas.microsoft.com/office/drawing/2014/main" val="2166913973"/>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Headset Jack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3174365" algn="l"/>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 3.5mm stereo headset with microphone</a:t>
                      </a: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RJ9 Supporting EHS with Plantronics Headset</a:t>
                      </a:r>
                      <a:endParaRPr lang="en-US" sz="1000" dirty="0">
                        <a:effectLst/>
                        <a:latin typeface="Open Sans" panose="020B0606030504020204" pitchFamily="34" charset="0"/>
                      </a:endParaRPr>
                    </a:p>
                  </a:txBody>
                  <a:tcPr marL="68580" marR="68580" marT="0" marB="0" anchor="ctr"/>
                </a:tc>
                <a:extLst>
                  <a:ext uri="{0D108BD9-81ED-4DB2-BD59-A6C34878D82A}">
                    <a16:rowId xmlns:a16="http://schemas.microsoft.com/office/drawing/2014/main" val="1500650147"/>
                  </a:ext>
                </a:extLst>
              </a:tr>
              <a:tr h="271033">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Bluetooth</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2908889052"/>
                  </a:ext>
                </a:extLst>
              </a:tr>
              <a:tr h="290365">
                <a:tc>
                  <a:txBody>
                    <a:bodyPr/>
                    <a:lstStyle/>
                    <a:p>
                      <a:pPr marL="0" marR="0" algn="l">
                        <a:lnSpc>
                          <a:spcPct val="107000"/>
                        </a:lnSpc>
                        <a:spcBef>
                          <a:spcPts val="0"/>
                        </a:spcBef>
                        <a:spcAft>
                          <a:spcPts val="0"/>
                        </a:spcAft>
                        <a:tabLst>
                          <a:tab pos="1933575" algn="l"/>
                        </a:tabLst>
                      </a:pPr>
                      <a:r>
                        <a:rPr lang="en-US" sz="1000" b="1" dirty="0" err="1">
                          <a:effectLst/>
                          <a:latin typeface="Open Sans" panose="020B0606030504020204" pitchFamily="34" charset="0"/>
                          <a:ea typeface="Calibri" panose="020F0502020204030204" pitchFamily="34" charset="0"/>
                          <a:cs typeface="Times New Roman" panose="02020603050405020304" pitchFamily="18" charset="0"/>
                        </a:rPr>
                        <a:t>WiFi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811755384"/>
                  </a:ext>
                </a:extLst>
              </a:tr>
              <a:tr h="258507">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Integrated PoE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Yes</a:t>
                      </a:r>
                    </a:p>
                  </a:txBody>
                  <a:tcPr marL="68580" marR="68580" marT="0" marB="0" anchor="ctr"/>
                </a:tc>
                <a:extLst>
                  <a:ext uri="{0D108BD9-81ED-4DB2-BD59-A6C34878D82A}">
                    <a16:rowId xmlns:a16="http://schemas.microsoft.com/office/drawing/2014/main" val="1179550257"/>
                  </a:ext>
                </a:extLst>
              </a:tr>
              <a:tr h="239861">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Network Ports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38100" marB="38100" anchor="ctr"/>
                </a:tc>
                <a:tc>
                  <a:txBody>
                    <a:bodyPr/>
                    <a:lstStyle/>
                    <a:p>
                      <a:pPr marL="0" marR="0" algn="ctr">
                        <a:lnSpc>
                          <a:spcPct val="107000"/>
                        </a:lnSpc>
                        <a:spcBef>
                          <a:spcPts val="0"/>
                        </a:spcBef>
                        <a:spcAft>
                          <a:spcPts val="0"/>
                        </a:spcAft>
                        <a:tabLst>
                          <a:tab pos="3174365" algn="l"/>
                        </a:tabLst>
                      </a:pPr>
                      <a:r>
                        <a:rPr lang="en-US" sz="1000" dirty="0">
                          <a:solidFill>
                            <a:schemeClr val="tx1"/>
                          </a:solidFill>
                          <a:effectLst/>
                          <a:latin typeface="Open Sans" panose="020B0606030504020204" pitchFamily="34" charset="0"/>
                          <a:ea typeface="Calibri" panose="020F0502020204030204" pitchFamily="34" charset="0"/>
                          <a:cs typeface="Times New Roman" panose="02020603050405020304" pitchFamily="18" charset="0"/>
                        </a:rPr>
                        <a:t>Two 10/100/1000 Gigabit Ports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52927756"/>
                  </a:ext>
                </a:extLst>
              </a:tr>
              <a:tr h="370045">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Voice Codecs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G.711µ/a, G.722, G.726-32, </a:t>
                      </a:r>
                      <a:r>
                        <a:rPr lang="en-US" sz="1000" dirty="0" err="1">
                          <a:effectLst/>
                          <a:latin typeface="Open Sans" panose="020B0606030504020204" pitchFamily="34" charset="0"/>
                          <a:ea typeface="Calibri" panose="020F0502020204030204" pitchFamily="34" charset="0"/>
                          <a:cs typeface="Times New Roman" panose="02020603050405020304" pitchFamily="18" charset="0"/>
                        </a:rPr>
                        <a:t>iLBC</a:t>
                      </a:r>
                      <a:r>
                        <a:rPr lang="en-US" sz="1000" dirty="0">
                          <a:effectLst/>
                          <a:latin typeface="Open Sans" panose="020B0606030504020204" pitchFamily="34" charset="0"/>
                          <a:ea typeface="Calibri" panose="020F0502020204030204" pitchFamily="34" charset="0"/>
                          <a:cs typeface="Times New Roman" panose="02020603050405020304" pitchFamily="18" charset="0"/>
                        </a:rPr>
                        <a:t>, Opus, G.729A/B, in-band and out-of-band DTMF (In audio, RFC2833, SIP INFO), </a:t>
                      </a:r>
                      <a:r>
                        <a:rPr lang="en-US" sz="800" dirty="0">
                          <a:effectLst/>
                          <a:latin typeface="Open Sans" panose="020B0606030504020204" pitchFamily="34" charset="0"/>
                          <a:ea typeface="Calibri" panose="020F0502020204030204" pitchFamily="34" charset="0"/>
                          <a:cs typeface="Times New Roman" panose="02020603050405020304" pitchFamily="18" charset="0"/>
                        </a:rPr>
                        <a:t> VAD, CNG, AEC, PLC, AJB, AGC, ANS</a:t>
                      </a:r>
                      <a:endParaRPr lang="en-US" sz="1000" dirty="0">
                        <a:effectLst/>
                        <a:latin typeface="Open Sans" panose="020B06060305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Opus, G.722, G.722.1, G.722.1C,Opus,G.711 (a/µ), G.723, G.726, G.729AB, </a:t>
                      </a:r>
                      <a:r>
                        <a:rPr lang="en-US" sz="1000" dirty="0" err="1">
                          <a:effectLst/>
                          <a:latin typeface="Open Sans" panose="020B0606030504020204" pitchFamily="34" charset="0"/>
                        </a:rPr>
                        <a:t>iLBC</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rPr>
                        <a:t>G.711 (A-law and </a:t>
                      </a:r>
                      <a:r>
                        <a:rPr lang="el-GR" sz="1000" dirty="0">
                          <a:effectLst/>
                          <a:latin typeface="Open Sans" panose="020B0606030504020204" pitchFamily="34" charset="0"/>
                        </a:rPr>
                        <a:t>μ-</a:t>
                      </a:r>
                      <a:r>
                        <a:rPr lang="en-US" sz="1000" dirty="0">
                          <a:effectLst/>
                          <a:latin typeface="Open Sans" panose="020B0606030504020204" pitchFamily="34" charset="0"/>
                        </a:rPr>
                        <a:t>law), G.719,</a:t>
                      </a:r>
                    </a:p>
                    <a:p>
                      <a:pPr algn="ctr"/>
                      <a:r>
                        <a:rPr lang="en-US" sz="1000" dirty="0">
                          <a:effectLst/>
                          <a:latin typeface="Open Sans" panose="020B0606030504020204" pitchFamily="34" charset="0"/>
                        </a:rPr>
                        <a:t>G.729AB, G.722, G.722.1, G.722.1C</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G.722, Opus,G.711 (a/µ), G.729AB, G.723, G.726, </a:t>
                      </a:r>
                      <a:r>
                        <a:rPr lang="en-US" sz="1000" dirty="0" err="1">
                          <a:effectLst/>
                          <a:latin typeface="Open Sans" panose="020B0606030504020204" pitchFamily="34" charset="0"/>
                          <a:ea typeface="Open Sans" panose="020B0606030504020204" pitchFamily="34" charset="0"/>
                          <a:cs typeface="Open Sans" panose="020B0606030504020204" pitchFamily="34" charset="0"/>
                        </a:rPr>
                        <a:t>iLBC</a:t>
                      </a:r>
                      <a:endParaRPr lang="en-US" sz="1000" dirty="0">
                        <a:effectLst/>
                        <a:latin typeface="Open Sans" panose="020B0606030504020204" pitchFamily="34" charset="0"/>
                        <a:ea typeface="Open Sans" panose="020B0606030504020204" pitchFamily="34" charset="0"/>
                        <a:cs typeface="Open Sans" panose="020B0606030504020204" pitchFamily="34" charset="0"/>
                      </a:endParaRPr>
                    </a:p>
                  </a:txBody>
                  <a:tcPr marL="68580" marR="68580" marT="0" marB="0" anchor="ctr"/>
                </a:tc>
                <a:extLst>
                  <a:ext uri="{0D108BD9-81ED-4DB2-BD59-A6C34878D82A}">
                    <a16:rowId xmlns:a16="http://schemas.microsoft.com/office/drawing/2014/main" val="921363496"/>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Security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AES-256, 802.1x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a:t>
                      </a:r>
                      <a:endParaRPr lang="en-US" sz="1000" dirty="0">
                        <a:effectLst/>
                        <a:latin typeface="Open Sans" panose="020B0606030504020204" pitchFamily="34" charset="0"/>
                      </a:endParaRPr>
                    </a:p>
                  </a:txBody>
                  <a:tcPr marL="38100" marR="38100" marT="38100" marB="38100" anchor="ctr"/>
                </a:tc>
                <a:tc>
                  <a:txBody>
                    <a:bodyPr/>
                    <a:lstStyle/>
                    <a:p>
                      <a:pPr algn="ct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a:t>
                      </a:r>
                      <a:endParaRPr lang="en-US" sz="1000" dirty="0">
                        <a:effectLst/>
                        <a:latin typeface="Open Sans" panose="020B0606030504020204" pitchFamily="34" charset="0"/>
                      </a:endParaRPr>
                    </a:p>
                  </a:txBody>
                  <a:tcPr marL="38100" marR="38100" marT="38100" marB="3810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000" dirty="0">
                          <a:effectLst/>
                          <a:latin typeface="Open Sans" panose="020B0606030504020204" pitchFamily="34" charset="0"/>
                          <a:ea typeface="Calibri" panose="020F0502020204030204" pitchFamily="34" charset="0"/>
                          <a:cs typeface="Times New Roman" panose="02020603050405020304" pitchFamily="18" charset="0"/>
                        </a:rPr>
                        <a:t>SIP/TLS, SRTP, AES</a:t>
                      </a:r>
                      <a:endParaRPr lang="en-US" sz="1000" dirty="0">
                        <a:effectLst/>
                        <a:latin typeface="Open Sans" panose="020B0606030504020204" pitchFamily="34" charset="0"/>
                      </a:endParaRPr>
                    </a:p>
                  </a:txBody>
                  <a:tcPr marL="68580" marR="68580" marT="0" marB="0" anchor="ctr"/>
                </a:tc>
                <a:extLst>
                  <a:ext uri="{0D108BD9-81ED-4DB2-BD59-A6C34878D82A}">
                    <a16:rowId xmlns:a16="http://schemas.microsoft.com/office/drawing/2014/main" val="2254523192"/>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Provisioning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193357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HTTP, HTTPS, TFTP, TR-069, XML, PNP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FTP, TFTP, HTTP, HTTPS, TR-069, PNP</a:t>
                      </a:r>
                    </a:p>
                  </a:txBody>
                  <a:tcPr marL="38100" marR="38100" marT="38100" marB="38100" anchor="ctr"/>
                </a:tc>
                <a:tc>
                  <a:txBody>
                    <a:bodyPr/>
                    <a:lstStyle/>
                    <a:p>
                      <a:pPr algn="ctr"/>
                      <a:r>
                        <a:rPr lang="en-US" sz="1000" dirty="0">
                          <a:effectLst/>
                          <a:latin typeface="Open Sans" panose="020B0606030504020204" pitchFamily="34" charset="0"/>
                        </a:rPr>
                        <a:t>FTP, TFTP, HTTP, HTTPS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FTP,TFTP, HTTP, HTTPS, TR-069, PNP</a:t>
                      </a:r>
                    </a:p>
                  </a:txBody>
                  <a:tcPr marL="68580" marR="68580" marT="0" marB="0" anchor="ctr"/>
                </a:tc>
                <a:extLst>
                  <a:ext uri="{0D108BD9-81ED-4DB2-BD59-A6C34878D82A}">
                    <a16:rowId xmlns:a16="http://schemas.microsoft.com/office/drawing/2014/main" val="618478734"/>
                  </a:ext>
                </a:extLst>
              </a:tr>
              <a:tr h="236009">
                <a:tc>
                  <a:txBody>
                    <a:bodyPr/>
                    <a:lstStyle/>
                    <a:p>
                      <a:pPr marL="0" marR="0" algn="l">
                        <a:lnSpc>
                          <a:spcPct val="107000"/>
                        </a:lnSpc>
                        <a:spcBef>
                          <a:spcPts val="0"/>
                        </a:spcBef>
                        <a:spcAft>
                          <a:spcPts val="0"/>
                        </a:spcAft>
                        <a:tabLst>
                          <a:tab pos="1933575" algn="l"/>
                        </a:tabLst>
                      </a:pPr>
                      <a:r>
                        <a:rPr lang="en-US" sz="1000" b="1">
                          <a:effectLst/>
                          <a:latin typeface="Open Sans" panose="020B0606030504020204" pitchFamily="34" charset="0"/>
                          <a:ea typeface="Calibri" panose="020F0502020204030204" pitchFamily="34" charset="0"/>
                          <a:cs typeface="Times New Roman" panose="02020603050405020304" pitchFamily="18" charset="0"/>
                        </a:rPr>
                        <a:t>Operating System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Android 7.0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Android 5.1.1</a:t>
                      </a:r>
                    </a:p>
                  </a:txBody>
                  <a:tcPr marL="38100" marR="38100" marT="38100" marB="38100" anchor="ctr"/>
                </a:tc>
                <a:tc>
                  <a:txBody>
                    <a:bodyPr/>
                    <a:lstStyle/>
                    <a:p>
                      <a:pPr algn="ctr"/>
                      <a:r>
                        <a:rPr lang="en-US" sz="1000" dirty="0">
                          <a:effectLst/>
                          <a:latin typeface="Open Sans" panose="020B0606030504020204" pitchFamily="34" charset="0"/>
                        </a:rPr>
                        <a:t>N/A</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tc>
                <a:extLst>
                  <a:ext uri="{0D108BD9-81ED-4DB2-BD59-A6C34878D82A}">
                    <a16:rowId xmlns:a16="http://schemas.microsoft.com/office/drawing/2014/main" val="565340892"/>
                  </a:ext>
                </a:extLst>
              </a:tr>
              <a:tr h="0">
                <a:tc>
                  <a:txBody>
                    <a:bodyPr/>
                    <a:lstStyle/>
                    <a:p>
                      <a:pPr marL="0" marR="0" algn="l">
                        <a:lnSpc>
                          <a:spcPct val="107000"/>
                        </a:lnSpc>
                        <a:spcBef>
                          <a:spcPts val="0"/>
                        </a:spcBef>
                        <a:spcAft>
                          <a:spcPts val="0"/>
                        </a:spcAft>
                        <a:tabLst>
                          <a:tab pos="1933575" algn="l"/>
                        </a:tabLst>
                      </a:pPr>
                      <a:r>
                        <a:rPr lang="en-US" sz="1000" b="1" dirty="0">
                          <a:effectLst/>
                          <a:latin typeface="Open Sans" panose="020B0606030504020204" pitchFamily="34" charset="0"/>
                          <a:ea typeface="Calibri" panose="020F0502020204030204" pitchFamily="34" charset="0"/>
                          <a:cs typeface="Times New Roman" panose="02020603050405020304" pitchFamily="18" charset="0"/>
                        </a:rPr>
                        <a:t>Power Supply Included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tabLst>
                          <a:tab pos="3174365" algn="l"/>
                        </a:tabLst>
                      </a:pPr>
                      <a:r>
                        <a:rPr lang="en-US" sz="1000" dirty="0">
                          <a:effectLst/>
                          <a:latin typeface="Open Sans" panose="020B0606030504020204" pitchFamily="34" charset="0"/>
                          <a:ea typeface="Calibri" panose="020F0502020204030204" pitchFamily="34" charset="0"/>
                          <a:cs typeface="Times New Roman" panose="02020603050405020304" pitchFamily="18" charset="0"/>
                        </a:rPr>
                        <a:t>Yes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000" dirty="0">
                          <a:effectLst/>
                          <a:latin typeface="Open Sans" panose="020B0606030504020204" pitchFamily="34" charset="0"/>
                        </a:rPr>
                        <a:t>Optional</a:t>
                      </a:r>
                    </a:p>
                  </a:txBody>
                  <a:tcPr marL="38100" marR="38100" marT="38100" marB="38100" anchor="ctr"/>
                </a:tc>
                <a:tc>
                  <a:txBody>
                    <a:bodyPr/>
                    <a:lstStyle/>
                    <a:p>
                      <a:pPr algn="ctr"/>
                      <a:r>
                        <a:rPr lang="en-US" sz="1000" dirty="0">
                          <a:effectLst/>
                          <a:latin typeface="Open Sans" panose="020B0606030504020204" pitchFamily="34" charset="0"/>
                        </a:rPr>
                        <a:t>Yes</a:t>
                      </a:r>
                    </a:p>
                  </a:txBody>
                  <a:tcPr marL="38100" marR="38100" marT="38100" marB="38100" anchor="ctr"/>
                </a:tc>
                <a:tc>
                  <a:txBody>
                    <a:bodyPr/>
                    <a:lstStyle/>
                    <a:p>
                      <a:pPr marL="0" marR="0" algn="ctr">
                        <a:lnSpc>
                          <a:spcPct val="107000"/>
                        </a:lnSpc>
                        <a:spcBef>
                          <a:spcPts val="0"/>
                        </a:spcBef>
                        <a:spcAft>
                          <a:spcPts val="0"/>
                        </a:spcAft>
                      </a:pPr>
                      <a:r>
                        <a:rPr lang="en-US" sz="1000" dirty="0">
                          <a:effectLst/>
                          <a:latin typeface="Open Sans" panose="020B0606030504020204" pitchFamily="34" charset="0"/>
                          <a:ea typeface="Open Sans" panose="020B0606030504020204" pitchFamily="34" charset="0"/>
                          <a:cs typeface="Open Sans" panose="020B0606030504020204" pitchFamily="34" charset="0"/>
                        </a:rPr>
                        <a:t>Optional</a:t>
                      </a:r>
                    </a:p>
                  </a:txBody>
                  <a:tcPr marL="68580" marR="68580" marT="0" marB="0" anchor="ctr"/>
                </a:tc>
                <a:extLst>
                  <a:ext uri="{0D108BD9-81ED-4DB2-BD59-A6C34878D82A}">
                    <a16:rowId xmlns:a16="http://schemas.microsoft.com/office/drawing/2014/main" val="2912467177"/>
                  </a:ext>
                </a:extLst>
              </a:tr>
            </a:tbl>
          </a:graphicData>
        </a:graphic>
      </p:graphicFrame>
    </p:spTree>
    <p:extLst>
      <p:ext uri="{BB962C8B-B14F-4D97-AF65-F5344CB8AC3E}">
        <p14:creationId xmlns:p14="http://schemas.microsoft.com/office/powerpoint/2010/main" val="1604989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2009</TotalTime>
  <Words>1035</Words>
  <Application>Microsoft Macintosh PowerPoint</Application>
  <PresentationFormat>Widescreen</PresentationFormat>
  <Paragraphs>247</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Open Sans</vt:lpstr>
      <vt:lpstr>Open Sans Semibold</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KATE-ASUS</dc:creator>
  <cp:lastModifiedBy>Johanna Brito</cp:lastModifiedBy>
  <cp:revision>93</cp:revision>
  <dcterms:created xsi:type="dcterms:W3CDTF">2018-02-01T15:13:46Z</dcterms:created>
  <dcterms:modified xsi:type="dcterms:W3CDTF">2018-06-25T20:53:37Z</dcterms:modified>
</cp:coreProperties>
</file>