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53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2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A547-F224-4066-ADB2-43761C66D291}" type="datetimeFigureOut">
              <a:rPr lang="en-US" smtClean="0"/>
              <a:t>3/15/19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07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A547-F224-4066-ADB2-43761C66D291}" type="datetimeFigureOut">
              <a:rPr lang="en-US" smtClean="0"/>
              <a:t>3/15/19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61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A547-F224-4066-ADB2-43761C66D291}" type="datetimeFigureOut">
              <a:rPr lang="en-US" smtClean="0"/>
              <a:t>3/15/19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03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A547-F224-4066-ADB2-43761C66D291}" type="datetimeFigureOut">
              <a:rPr lang="en-US" smtClean="0"/>
              <a:t>3/15/19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636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A547-F224-4066-ADB2-43761C66D291}" type="datetimeFigureOut">
              <a:rPr lang="en-US" smtClean="0"/>
              <a:t>3/15/19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A547-F224-4066-ADB2-43761C66D291}" type="datetimeFigureOut">
              <a:rPr lang="en-US" smtClean="0"/>
              <a:t>3/15/19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328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A547-F224-4066-ADB2-43761C66D291}" type="datetimeFigureOut">
              <a:rPr lang="en-US" smtClean="0"/>
              <a:t>3/15/19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476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A547-F224-4066-ADB2-43761C66D291}" type="datetimeFigureOut">
              <a:rPr lang="en-US" smtClean="0"/>
              <a:t>3/15/19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6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A547-F224-4066-ADB2-43761C66D291}" type="datetimeFigureOut">
              <a:rPr lang="en-US" smtClean="0"/>
              <a:t>3/15/19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339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A547-F224-4066-ADB2-43761C66D291}" type="datetimeFigureOut">
              <a:rPr lang="en-US" smtClean="0"/>
              <a:t>3/15/19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30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A547-F224-4066-ADB2-43761C66D291}" type="datetimeFigureOut">
              <a:rPr lang="en-US" smtClean="0"/>
              <a:t>3/15/19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77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2A547-F224-4066-ADB2-43761C66D291}" type="datetimeFigureOut">
              <a:rPr lang="en-US" smtClean="0"/>
              <a:t>3/15/19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54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88521"/>
          </a:xfrm>
          <a:prstGeom prst="rect">
            <a:avLst/>
          </a:prstGeom>
          <a:solidFill>
            <a:srgbClr val="2A5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WP800 </a:t>
            </a:r>
            <a:r>
              <a:rPr lang="en-US" sz="2400" dirty="0" smtClean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Cordless </a:t>
            </a:r>
            <a:r>
              <a:rPr lang="en-US" sz="2400" dirty="0" err="1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WiFi</a:t>
            </a:r>
            <a:r>
              <a:rPr lang="en-US" sz="2400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IP Phone – Battle </a:t>
            </a:r>
            <a:r>
              <a:rPr lang="en-US" sz="2400" dirty="0" smtClean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Card</a:t>
            </a: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6415" y="979927"/>
            <a:ext cx="5118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Powerful, Durable </a:t>
            </a:r>
            <a:r>
              <a:rPr lang="en-US" dirty="0" err="1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WiFi</a:t>
            </a:r>
            <a:r>
              <a:rPr lang="en-US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IP Phone for Mobility</a:t>
            </a:r>
            <a:endParaRPr lang="en-US" dirty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01881"/>
              </p:ext>
            </p:extLst>
          </p:nvPr>
        </p:nvGraphicFramePr>
        <p:xfrm>
          <a:off x="627078" y="3789107"/>
          <a:ext cx="3780280" cy="25901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1503"/>
                <a:gridCol w="2388777"/>
              </a:tblGrid>
              <a:tr h="366714"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WP820</a:t>
                      </a:r>
                      <a:endParaRPr lang="en-US" sz="10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3191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WiFi</a:t>
                      </a:r>
                      <a:r>
                        <a:rPr lang="en-US" sz="1000" b="1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Support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Dual-band 802.11a/b/g/n</a:t>
                      </a:r>
                    </a:p>
                  </a:txBody>
                  <a:tcPr/>
                </a:tc>
              </a:tr>
              <a:tr h="3109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Lines/SIP Accounts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 lines</a:t>
                      </a:r>
                      <a:r>
                        <a:rPr lang="en-US" sz="1000" b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/ 2 SIP accounts</a:t>
                      </a:r>
                      <a:endParaRPr lang="en-US" sz="1000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2929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Screen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2.4 inch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(240x320) color LCD</a:t>
                      </a:r>
                      <a:endParaRPr lang="en-US" sz="1000" dirty="0" smtClean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2666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Bluetooth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  <a:endParaRPr lang="en-US" sz="1000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2940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Push-to-talk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Yes, customizable</a:t>
                      </a:r>
                      <a:endParaRPr 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485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Battery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Rechargeable 1500mAH battery,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7.5 hour talk time, 150 hour standby</a:t>
                      </a:r>
                      <a:endParaRPr lang="en-US" sz="1000" dirty="0" smtClean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2911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Durability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1.2 meter drop-safe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118254" y="1570724"/>
            <a:ext cx="512660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WP800 was designed for users looking for a portable, durable, </a:t>
            </a:r>
            <a:r>
              <a:rPr lang="en-US" sz="12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WiFi</a:t>
            </a:r>
            <a:r>
              <a:rPr lang="en-US" sz="1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-enabled IP phone that offers the flexibility to move around without restrictions. It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gives users immersive dual-band </a:t>
            </a:r>
            <a:r>
              <a:rPr lang="en-US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WiFi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support, offering tremendous range throughout an office, warehouse, retail store, medical facility, hotel, residence and more</a:t>
            </a:r>
            <a:r>
              <a:rPr lang="en-US" sz="1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The WP800 also adds Bluetooth support for syncing headsets, a push-to-talk/panic button for instant communication, a rechargeable battery and 1.2 meter drop-safe durability. </a:t>
            </a:r>
          </a:p>
          <a:p>
            <a:endParaRPr lang="en-US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sz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438156" y="916798"/>
            <a:ext cx="2984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Competitive Features</a:t>
            </a:r>
            <a:endParaRPr lang="en-US" dirty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588609" y="4057233"/>
            <a:ext cx="61864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Dual-band 802.11 a/b/g/n </a:t>
            </a:r>
            <a:r>
              <a:rPr lang="en-US" sz="1200" b="1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WiFi</a:t>
            </a:r>
            <a:r>
              <a:rPr lang="en-US" sz="12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support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Efficient antenna design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Advanced </a:t>
            </a:r>
            <a:r>
              <a:rPr lang="en-US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WiFi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roaming </a:t>
            </a:r>
            <a:r>
              <a:rPr lang="en-US" sz="1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HD </a:t>
            </a:r>
            <a:r>
              <a:rPr lang="en-US" sz="12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Audio</a:t>
            </a:r>
            <a:endParaRPr lang="en-US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Supported on both the speakerphone and handset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AEC &amp; noise shield technology to block out background </a:t>
            </a:r>
            <a:r>
              <a:rPr lang="en-US" sz="1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noise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Push-to-talk / Panic </a:t>
            </a:r>
            <a:r>
              <a:rPr lang="en-US" sz="1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Customizable push-to-talk/panic button</a:t>
            </a:r>
            <a:endParaRPr lang="en-US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Drop-Safe –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1.2 meter drop safe durability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Bluetooth </a:t>
            </a:r>
            <a:r>
              <a:rPr lang="en-US" sz="1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Sync Bluetooth headsets &amp;</a:t>
            </a:r>
            <a:r>
              <a:rPr lang="en-US" sz="1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mobile devices (</a:t>
            </a:r>
            <a:r>
              <a:rPr lang="en-US" sz="1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contacts/call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transferring) </a:t>
            </a:r>
            <a:r>
              <a:rPr lang="en-US" sz="12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Rechargeable </a:t>
            </a: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Battery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1500mAH </a:t>
            </a:r>
            <a:r>
              <a:rPr lang="en-US" sz="1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battery,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7.5 hour talk time, 150 hour standby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Ports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Micro USB for charging and 3.5mm headset jack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Programmable keys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Includes 3 context-sensitive soft keys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Color Screen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Easy-to-use 2.4 inch color LCD display (240x320)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115" y="2722538"/>
            <a:ext cx="613506" cy="8742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9205" y="1834305"/>
            <a:ext cx="868083" cy="72424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8247" y="1834305"/>
            <a:ext cx="793015" cy="81729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2256" y="3105925"/>
            <a:ext cx="1109765" cy="49085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4421" y="1894260"/>
            <a:ext cx="813906" cy="60433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7288" y="1537807"/>
            <a:ext cx="1086885" cy="234124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2059" y="1830235"/>
            <a:ext cx="787927" cy="80918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040E337E-8E91-C34D-8C9A-249918D6B869}"/>
              </a:ext>
            </a:extLst>
          </p:cNvPr>
          <p:cNvSpPr txBox="1"/>
          <p:nvPr/>
        </p:nvSpPr>
        <p:spPr>
          <a:xfrm>
            <a:off x="9949923" y="528000"/>
            <a:ext cx="31831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© </a:t>
            </a:r>
            <a:r>
              <a:rPr lang="en-US" sz="10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2019 </a:t>
            </a:r>
            <a:r>
              <a:rPr lang="en-US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Grandstream Networks</a:t>
            </a:r>
          </a:p>
        </p:txBody>
      </p:sp>
    </p:spTree>
    <p:extLst>
      <p:ext uri="{BB962C8B-B14F-4D97-AF65-F5344CB8AC3E}">
        <p14:creationId xmlns:p14="http://schemas.microsoft.com/office/powerpoint/2010/main" val="3229026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75305"/>
              </p:ext>
            </p:extLst>
          </p:nvPr>
        </p:nvGraphicFramePr>
        <p:xfrm>
          <a:off x="103517" y="1050840"/>
          <a:ext cx="11904453" cy="56777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6769"/>
                <a:gridCol w="3366167"/>
                <a:gridCol w="3562709"/>
                <a:gridCol w="3398808"/>
              </a:tblGrid>
              <a:tr h="439947">
                <a:tc>
                  <a:txBody>
                    <a:bodyPr/>
                    <a:lstStyle/>
                    <a:p>
                      <a:endParaRPr lang="en-US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WP820</a:t>
                      </a:r>
                      <a:endParaRPr lang="en-US" sz="14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Spectralink</a:t>
                      </a:r>
                      <a:endParaRPr lang="en-US" sz="1400" b="1" dirty="0" smtClean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r>
                        <a:rPr lang="en-US" sz="140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8440</a:t>
                      </a:r>
                      <a:endParaRPr lang="en-US" sz="14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Unidata</a:t>
                      </a:r>
                      <a:r>
                        <a:rPr lang="en-US" sz="1400" b="1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400" b="1" baseline="0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Incominc</a:t>
                      </a:r>
                      <a:r>
                        <a:rPr lang="en-US" sz="1400" b="1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ICW-1000G</a:t>
                      </a:r>
                      <a:endParaRPr lang="en-US" sz="14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262519">
                <a:tc>
                  <a:txBody>
                    <a:bodyPr/>
                    <a:lstStyle/>
                    <a:p>
                      <a:pPr algn="r"/>
                      <a:r>
                        <a:rPr lang="en-US" sz="1050" b="1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WiFi</a:t>
                      </a:r>
                      <a:endParaRPr lang="en-US" sz="105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Dual-band 802.11a/b/g/n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Dual-band 802.11a/b/g/n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Dual-band 802.11a/b/g/n</a:t>
                      </a:r>
                    </a:p>
                  </a:txBody>
                  <a:tcPr/>
                </a:tc>
              </a:tr>
              <a:tr h="245865">
                <a:tc>
                  <a:txBody>
                    <a:bodyPr/>
                    <a:lstStyle/>
                    <a:p>
                      <a:pPr algn="r"/>
                      <a:r>
                        <a:rPr lang="en-US" sz="105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Lines/SIP</a:t>
                      </a:r>
                      <a:r>
                        <a:rPr lang="en-US" sz="1050" b="1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Accounts</a:t>
                      </a:r>
                      <a:endParaRPr lang="en-US" sz="105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 lines, 2 SIP accounts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 </a:t>
                      </a:r>
                      <a:r>
                        <a:rPr lang="en-US" sz="100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line appearances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 line / 1 SIP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account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261824">
                <a:tc>
                  <a:txBody>
                    <a:bodyPr/>
                    <a:lstStyle/>
                    <a:p>
                      <a:pPr algn="r"/>
                      <a:r>
                        <a:rPr lang="en-US" sz="105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Screen</a:t>
                      </a:r>
                      <a:r>
                        <a:rPr lang="en-US" sz="1050" b="1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endParaRPr lang="en-US" sz="105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2.4 inch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(240x320) color LCD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2.2 inch (240x320) color LCD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2.4 inch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(240x32) color LCD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429456">
                <a:tc>
                  <a:txBody>
                    <a:bodyPr/>
                    <a:lstStyle/>
                    <a:p>
                      <a:pPr algn="r"/>
                      <a:r>
                        <a:rPr lang="en-US" sz="105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Keys</a:t>
                      </a:r>
                      <a:endParaRPr lang="en-US" sz="105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Backlit keypad, 3 </a:t>
                      </a:r>
                      <a:r>
                        <a:rPr lang="en-US" sz="1000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softkeys</a:t>
                      </a: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dial, hang-up, speakerphone, phonebook, directional pad, volume up/down, push-to-talk/panic button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 soft keys, home, back, call, end call keys, directional pad, volume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up/down, push-to-talk, panic 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Send, end, cancel, directional pad, 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253617">
                <a:tc>
                  <a:txBody>
                    <a:bodyPr/>
                    <a:lstStyle/>
                    <a:p>
                      <a:pPr algn="r"/>
                      <a:r>
                        <a:rPr lang="en-US" sz="105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Audio</a:t>
                      </a:r>
                      <a:endParaRPr lang="en-US" sz="105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HD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audio on the speakerphone and handset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Full-duplex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HD audio, no speakerphone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Speakerphone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426006">
                <a:tc>
                  <a:txBody>
                    <a:bodyPr/>
                    <a:lstStyle/>
                    <a:p>
                      <a:pPr algn="r"/>
                      <a:r>
                        <a:rPr lang="en-US" sz="105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Voice Codecs</a:t>
                      </a:r>
                      <a:endParaRPr lang="en-US" sz="105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G.711, G.729, G.722, </a:t>
                      </a:r>
                      <a:r>
                        <a:rPr lang="en-US" sz="1000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iLBC</a:t>
                      </a: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Opus,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in-band &amp; out-of-band DTMF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G.711, G.729, G.722, G.722.1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G.711, G.729, DTMF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238228">
                <a:tc>
                  <a:txBody>
                    <a:bodyPr/>
                    <a:lstStyle/>
                    <a:p>
                      <a:pPr algn="r"/>
                      <a:r>
                        <a:rPr lang="en-US" sz="105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Bluetooth</a:t>
                      </a:r>
                      <a:endParaRPr lang="en-US" sz="105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No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271439">
                <a:tc>
                  <a:txBody>
                    <a:bodyPr/>
                    <a:lstStyle/>
                    <a:p>
                      <a:pPr algn="r"/>
                      <a:r>
                        <a:rPr lang="en-US" sz="105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Ports</a:t>
                      </a:r>
                      <a:endParaRPr lang="en-US" sz="105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3.5mm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headset jack, Micro USB (charging)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2.5mm headset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jack, </a:t>
                      </a:r>
                      <a:r>
                        <a:rPr lang="en-US" sz="1000" baseline="0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MicroUSB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(charging)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2.5mm headset jack, mini-USB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(charging)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367877">
                <a:tc>
                  <a:txBody>
                    <a:bodyPr/>
                    <a:lstStyle/>
                    <a:p>
                      <a:pPr algn="r"/>
                      <a:r>
                        <a:rPr lang="en-US" sz="105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Security</a:t>
                      </a:r>
                      <a:endParaRPr lang="en-US" sz="105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MD5 / MD5-sess-based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authentication, 256-bit AES secure </a:t>
                      </a:r>
                      <a:r>
                        <a:rPr lang="en-US" sz="1000" baseline="0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config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file, SRTP, TLS, 802.1x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WEP, WPA-personal,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WPA2-Personal, WPA2-Enterprise, 128-bit AES secure </a:t>
                      </a:r>
                      <a:r>
                        <a:rPr lang="en-US" sz="1000" baseline="0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config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file, SRTP, TLS, 802.1x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WEP 64bits / 128 bits, WPA-PSK / WPA-EAP (WPA and WPA2), 802.1x (EAP-MD5, EAP-TTLS, PEAP, EAP-TLS)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489981">
                <a:tc>
                  <a:txBody>
                    <a:bodyPr/>
                    <a:lstStyle/>
                    <a:p>
                      <a:pPr algn="r"/>
                      <a:r>
                        <a:rPr lang="en-US" sz="105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Battery</a:t>
                      </a:r>
                      <a:endParaRPr lang="en-US" sz="105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Rechargeable 1500mAH battery,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7.5 hour talk time, 150 hour standby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Battery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and charger purchased separately. Two options: 1) 8 hours talk time, 80 hours standby , 2) 12 hours talk time, 120 hours standby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Rechargeable 1100mAH battery, 14 hours talk time, 150 hours standby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262819">
                <a:tc>
                  <a:txBody>
                    <a:bodyPr/>
                    <a:lstStyle/>
                    <a:p>
                      <a:pPr algn="r"/>
                      <a:r>
                        <a:rPr lang="en-US" sz="105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Push-to-Talk</a:t>
                      </a:r>
                      <a:endParaRPr lang="en-US" sz="105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 (programmable 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as push-to-talk, panic, etc.)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No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224286">
                <a:tc>
                  <a:txBody>
                    <a:bodyPr/>
                    <a:lstStyle/>
                    <a:p>
                      <a:pPr algn="r"/>
                      <a:r>
                        <a:rPr lang="en-US" sz="105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Vibration Motor</a:t>
                      </a:r>
                      <a:endParaRPr lang="en-US" sz="105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240245">
                <a:tc>
                  <a:txBody>
                    <a:bodyPr/>
                    <a:lstStyle/>
                    <a:p>
                      <a:pPr algn="r"/>
                      <a:r>
                        <a:rPr lang="en-US" sz="105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Durability</a:t>
                      </a:r>
                      <a:endParaRPr lang="en-US" sz="105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Drop-safe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from 1.2 meters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Drop-safe,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IP-64 Ingress protection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N/A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367877">
                <a:tc>
                  <a:txBody>
                    <a:bodyPr/>
                    <a:lstStyle/>
                    <a:p>
                      <a:pPr algn="r"/>
                      <a:r>
                        <a:rPr lang="en-US" sz="105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Provisioning</a:t>
                      </a:r>
                      <a:endParaRPr lang="en-US" sz="105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Upgrade via TFTP/HTTP/HTTPS, TR-069, encrypted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XML </a:t>
                      </a:r>
                      <a:r>
                        <a:rPr lang="en-US" sz="1000" baseline="0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config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file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FTP/TFTP/HTTP/HTTPS, configuration via USB,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1000" baseline="0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Spectralink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Device Management services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TFTP(default)/HTTP/HTTPS</a:t>
                      </a:r>
                      <a:b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</a:b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Automatic boot-up provisioning, 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239526">
                <a:tc>
                  <a:txBody>
                    <a:bodyPr/>
                    <a:lstStyle/>
                    <a:p>
                      <a:pPr algn="r"/>
                      <a:r>
                        <a:rPr lang="en-US" sz="1050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Phonebook</a:t>
                      </a:r>
                      <a:r>
                        <a:rPr lang="en-US" sz="1050" b="1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size</a:t>
                      </a:r>
                      <a:endParaRPr lang="en-US" sz="105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500 contacts,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call log up to 100 calls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100 contacts, minimum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20 logs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500 contacts, call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log up to 100 calls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238232">
                <a:tc>
                  <a:txBody>
                    <a:bodyPr/>
                    <a:lstStyle/>
                    <a:p>
                      <a:pPr algn="r"/>
                      <a:endParaRPr lang="en-US" sz="105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0"/>
            <a:ext cx="12192000" cy="888521"/>
          </a:xfrm>
          <a:prstGeom prst="rect">
            <a:avLst/>
          </a:prstGeom>
          <a:solidFill>
            <a:srgbClr val="2A5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smtClean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WP800 Cordless </a:t>
            </a:r>
            <a:r>
              <a:rPr lang="en-US" sz="2400" dirty="0" err="1" smtClean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WiFi</a:t>
            </a:r>
            <a:r>
              <a:rPr lang="en-US" sz="2400" dirty="0" smtClean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IP Phone – </a:t>
            </a:r>
            <a:r>
              <a:rPr lang="en-US" sz="2400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Battle Card</a:t>
            </a: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40E337E-8E91-C34D-8C9A-249918D6B869}"/>
              </a:ext>
            </a:extLst>
          </p:cNvPr>
          <p:cNvSpPr txBox="1"/>
          <p:nvPr/>
        </p:nvSpPr>
        <p:spPr>
          <a:xfrm>
            <a:off x="9949923" y="528000"/>
            <a:ext cx="31831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© 2018 Grandstream Networks</a:t>
            </a:r>
          </a:p>
        </p:txBody>
      </p:sp>
    </p:spTree>
    <p:extLst>
      <p:ext uri="{BB962C8B-B14F-4D97-AF65-F5344CB8AC3E}">
        <p14:creationId xmlns:p14="http://schemas.microsoft.com/office/powerpoint/2010/main" val="1876652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4442</TotalTime>
  <Words>634</Words>
  <Application>Microsoft Macintosh PowerPoint</Application>
  <PresentationFormat>Widescreen</PresentationFormat>
  <Paragraphs>100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KATE-ASUS</dc:creator>
  <cp:lastModifiedBy>Anita Lam</cp:lastModifiedBy>
  <cp:revision>116</cp:revision>
  <dcterms:created xsi:type="dcterms:W3CDTF">2018-02-01T15:13:46Z</dcterms:created>
  <dcterms:modified xsi:type="dcterms:W3CDTF">2019-03-15T21:34:38Z</dcterms:modified>
</cp:coreProperties>
</file>